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1922" r:id="rId2"/>
    <p:sldId id="1925" r:id="rId3"/>
    <p:sldId id="1924" r:id="rId4"/>
    <p:sldId id="273" r:id="rId5"/>
    <p:sldId id="1953" r:id="rId6"/>
    <p:sldId id="275" r:id="rId7"/>
    <p:sldId id="1960" r:id="rId8"/>
    <p:sldId id="276" r:id="rId9"/>
    <p:sldId id="1956" r:id="rId10"/>
    <p:sldId id="1961" r:id="rId11"/>
    <p:sldId id="1954" r:id="rId12"/>
    <p:sldId id="1952" r:id="rId13"/>
  </p:sldIdLst>
  <p:sldSz cx="6858000" cy="12192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40" userDrawn="1">
          <p15:clr>
            <a:srgbClr val="A4A3A4"/>
          </p15:clr>
        </p15:guide>
        <p15:guide id="2" pos="2173" userDrawn="1">
          <p15:clr>
            <a:srgbClr val="A4A3A4"/>
          </p15:clr>
        </p15:guide>
        <p15:guide id="3" pos="310" userDrawn="1">
          <p15:clr>
            <a:srgbClr val="A4A3A4"/>
          </p15:clr>
        </p15:guide>
        <p15:guide id="4" pos="4010" userDrawn="1">
          <p15:clr>
            <a:srgbClr val="A4A3A4"/>
          </p15:clr>
        </p15:guide>
        <p15:guide id="5" orient="horz" pos="816" userDrawn="1">
          <p15:clr>
            <a:srgbClr val="A4A3A4"/>
          </p15:clr>
        </p15:guide>
        <p15:guide id="6" orient="horz" pos="686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kan masumian" initials="mm" lastIdx="3" clrIdx="0">
    <p:extLst>
      <p:ext uri="{19B8F6BF-5375-455C-9EA6-DF929625EA0E}">
        <p15:presenceInfo xmlns:p15="http://schemas.microsoft.com/office/powerpoint/2012/main" userId="f3328d3ed0d4ed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71D1D"/>
    <a:srgbClr val="F8F8F8"/>
    <a:srgbClr val="EAEAEA"/>
    <a:srgbClr val="DDDDDD"/>
    <a:srgbClr val="E0DED2"/>
    <a:srgbClr val="FFC3C3"/>
    <a:srgbClr val="FFD7D7"/>
    <a:srgbClr val="FFADA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94" autoAdjust="0"/>
    <p:restoredTop sz="92541" autoAdjust="0"/>
  </p:normalViewPr>
  <p:slideViewPr>
    <p:cSldViewPr snapToGrid="0" showGuides="1">
      <p:cViewPr>
        <p:scale>
          <a:sx n="75" d="100"/>
          <a:sy n="75" d="100"/>
        </p:scale>
        <p:origin x="2323" y="-979"/>
      </p:cViewPr>
      <p:guideLst>
        <p:guide orient="horz" pos="3840"/>
        <p:guide pos="2173"/>
        <p:guide pos="310"/>
        <p:guide pos="4010"/>
        <p:guide orient="horz" pos="816"/>
        <p:guide orient="horz" pos="68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B218A23-53F5-3C14-62DA-084210B938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18365C-664B-8F0C-9BFB-42E41ECBD5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023D2C-DC78-43F1-9949-C0369AFC0C0F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F21F0C-0EFD-3730-3284-B9C8E1A8C5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masoomiyan.ir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13D8FE-4D52-3EDA-37A5-03D10106E3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12C67-BE9A-4A68-974C-C3D9FE497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8177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B80874-7976-4C20-9045-0807528F09C8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masoomiyan.ir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60F119-07E2-437C-9EEC-3E12677B3A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7782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60638" y="1143000"/>
            <a:ext cx="17367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masoomiyan.ir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0F119-07E2-437C-9EEC-3E12677B3A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24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masoomiyan.ir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60F119-07E2-437C-9EEC-3E12677B3A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38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E7E8-B22A-426F-9292-B436246AF26A}" type="datetimeFigureOut">
              <a:rPr lang="en-US" altLang="en-US" sz="1100" smtClean="0"/>
              <a:t>3/12/2025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CC4C-105B-4B39-9461-23620C532205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611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E7E8-B22A-426F-9292-B436246AF26A}" type="datetimeFigureOut">
              <a:rPr lang="en-US" altLang="en-US" sz="1100" smtClean="0"/>
              <a:t>3/12/2025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CC4C-105B-4B39-9461-23620C532205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59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E7E8-B22A-426F-9292-B436246AF26A}" type="datetimeFigureOut">
              <a:rPr lang="en-US" altLang="en-US" sz="1100" smtClean="0"/>
              <a:t>3/12/2025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CC4C-105B-4B39-9461-23620C532205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944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E7E8-B22A-426F-9292-B436246AF26A}" type="datetimeFigureOut">
              <a:rPr lang="en-US" altLang="en-US" sz="1100" smtClean="0"/>
              <a:t>3/12/2025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CC4C-105B-4B39-9461-23620C532205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4565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E7E8-B22A-426F-9292-B436246AF26A}" type="datetimeFigureOut">
              <a:rPr lang="en-US" altLang="en-US" sz="1100" smtClean="0"/>
              <a:t>3/12/2025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CC4C-105B-4B39-9461-23620C532205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10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E7E8-B22A-426F-9292-B436246AF26A}" type="datetimeFigureOut">
              <a:rPr lang="en-US" altLang="en-US" sz="1100" smtClean="0"/>
              <a:t>3/12/2025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CC4C-105B-4B39-9461-23620C532205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413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E7E8-B22A-426F-9292-B436246AF26A}" type="datetimeFigureOut">
              <a:rPr lang="en-US" altLang="en-US" sz="1100" smtClean="0"/>
              <a:t>3/12/2025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CC4C-105B-4B39-9461-23620C532205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52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E7E8-B22A-426F-9292-B436246AF26A}" type="datetimeFigureOut">
              <a:rPr lang="en-US" altLang="en-US" sz="1100" smtClean="0"/>
              <a:t>3/12/2025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CC4C-105B-4B39-9461-23620C532205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902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E7E8-B22A-426F-9292-B436246AF26A}" type="datetimeFigureOut">
              <a:rPr lang="en-US" altLang="en-US" sz="1100" smtClean="0"/>
              <a:t>3/12/2025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CC4C-105B-4B39-9461-23620C532205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15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E7E8-B22A-426F-9292-B436246AF26A}" type="datetimeFigureOut">
              <a:rPr lang="en-US" altLang="en-US" sz="1100" smtClean="0"/>
              <a:t>3/12/2025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CC4C-105B-4B39-9461-23620C532205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916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E7E8-B22A-426F-9292-B436246AF26A}" type="datetimeFigureOut">
              <a:rPr lang="en-US" altLang="en-US" sz="1100" smtClean="0"/>
              <a:t>3/12/2025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3CC4C-105B-4B39-9461-23620C532205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622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E7E8-B22A-426F-9292-B436246AF26A}" type="datetimeFigureOut">
              <a:rPr lang="en-US" altLang="en-US" sz="1100" smtClean="0"/>
              <a:t>3/12/2025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3CC4C-105B-4B39-9461-23620C532205}" type="slidenum">
              <a:rPr lang="en-US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1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Tm="3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6.png"/><Relationship Id="rId7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6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73000">
              <a:schemeClr val="bg1">
                <a:alpha val="50000"/>
              </a:schemeClr>
            </a:gs>
            <a:gs pos="0">
              <a:schemeClr val="bg1">
                <a:alpha val="80000"/>
              </a:schemeClr>
            </a:gs>
            <a:gs pos="93000">
              <a:schemeClr val="bg1">
                <a:alpha val="90000"/>
              </a:schemeClr>
            </a:gs>
          </a:gsLst>
          <a:lin ang="10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AEBCC905-E5E8-0052-4679-A8CFAE24C531}"/>
              </a:ext>
            </a:extLst>
          </p:cNvPr>
          <p:cNvSpPr/>
          <p:nvPr/>
        </p:nvSpPr>
        <p:spPr>
          <a:xfrm rot="10800000">
            <a:off x="-13276" y="-74553"/>
            <a:ext cx="6884550" cy="7577506"/>
          </a:xfrm>
          <a:prstGeom prst="flowChartDocument">
            <a:avLst/>
          </a:prstGeom>
          <a:gradFill>
            <a:gsLst>
              <a:gs pos="71000">
                <a:schemeClr val="bg1"/>
              </a:gs>
              <a:gs pos="0">
                <a:schemeClr val="bg1"/>
              </a:gs>
              <a:gs pos="93000">
                <a:srgbClr val="FF0000"/>
              </a:gs>
              <a:gs pos="93000">
                <a:srgbClr val="FF0000"/>
              </a:gs>
              <a:gs pos="91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D3C6DF10-941C-3CC4-C2EE-614A3C9213DD}"/>
              </a:ext>
            </a:extLst>
          </p:cNvPr>
          <p:cNvSpPr/>
          <p:nvPr/>
        </p:nvSpPr>
        <p:spPr>
          <a:xfrm>
            <a:off x="-13276" y="2800560"/>
            <a:ext cx="6884549" cy="7636398"/>
          </a:xfrm>
          <a:prstGeom prst="flowChartDocument">
            <a:avLst/>
          </a:prstGeom>
          <a:gradFill>
            <a:gsLst>
              <a:gs pos="72000">
                <a:schemeClr val="bg1"/>
              </a:gs>
              <a:gs pos="0">
                <a:schemeClr val="bg1"/>
              </a:gs>
              <a:gs pos="93000">
                <a:srgbClr val="FF0000"/>
              </a:gs>
              <a:gs pos="93000">
                <a:srgbClr val="FF0000"/>
              </a:gs>
              <a:gs pos="91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7DB990B5-E109-5191-B97C-C05308EB206A}"/>
              </a:ext>
            </a:extLst>
          </p:cNvPr>
          <p:cNvSpPr/>
          <p:nvPr/>
        </p:nvSpPr>
        <p:spPr>
          <a:xfrm>
            <a:off x="-5754908" y="7664582"/>
            <a:ext cx="3797610" cy="2329136"/>
          </a:xfrm>
          <a:custGeom>
            <a:avLst/>
            <a:gdLst>
              <a:gd name="connsiteX0" fmla="*/ 114157 w 4624498"/>
              <a:gd name="connsiteY0" fmla="*/ 735894 h 2836281"/>
              <a:gd name="connsiteX1" fmla="*/ 896599 w 4624498"/>
              <a:gd name="connsiteY1" fmla="*/ 3208 h 2836281"/>
              <a:gd name="connsiteX2" fmla="*/ 2107013 w 4624498"/>
              <a:gd name="connsiteY2" fmla="*/ 421873 h 2836281"/>
              <a:gd name="connsiteX3" fmla="*/ 3596393 w 4624498"/>
              <a:gd name="connsiteY3" fmla="*/ 1324617 h 2836281"/>
              <a:gd name="connsiteX4" fmla="*/ 4623527 w 4624498"/>
              <a:gd name="connsiteY4" fmla="*/ 2451960 h 2836281"/>
              <a:gd name="connsiteX5" fmla="*/ 3421028 w 4624498"/>
              <a:gd name="connsiteY5" fmla="*/ 2740058 h 2836281"/>
              <a:gd name="connsiteX6" fmla="*/ 803089 w 4624498"/>
              <a:gd name="connsiteY6" fmla="*/ 2765110 h 2836281"/>
              <a:gd name="connsiteX7" fmla="*/ 76579 w 4624498"/>
              <a:gd name="connsiteY7" fmla="*/ 1850710 h 2836281"/>
              <a:gd name="connsiteX8" fmla="*/ 114157 w 4624498"/>
              <a:gd name="connsiteY8" fmla="*/ 735894 h 2836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4498" h="2836281">
                <a:moveTo>
                  <a:pt x="114157" y="735894"/>
                </a:moveTo>
                <a:cubicBezTo>
                  <a:pt x="250827" y="427977"/>
                  <a:pt x="563629" y="49995"/>
                  <a:pt x="896599" y="3208"/>
                </a:cubicBezTo>
                <a:cubicBezTo>
                  <a:pt x="1133492" y="-30079"/>
                  <a:pt x="1657047" y="201638"/>
                  <a:pt x="2107013" y="421873"/>
                </a:cubicBezTo>
                <a:cubicBezTo>
                  <a:pt x="2556979" y="642108"/>
                  <a:pt x="3176974" y="986269"/>
                  <a:pt x="3596393" y="1324617"/>
                </a:cubicBezTo>
                <a:cubicBezTo>
                  <a:pt x="4015812" y="1662965"/>
                  <a:pt x="4652754" y="2216053"/>
                  <a:pt x="4623527" y="2451960"/>
                </a:cubicBezTo>
                <a:cubicBezTo>
                  <a:pt x="4594300" y="2687867"/>
                  <a:pt x="4057768" y="2687866"/>
                  <a:pt x="3421028" y="2740058"/>
                </a:cubicBezTo>
                <a:cubicBezTo>
                  <a:pt x="2784288" y="2792250"/>
                  <a:pt x="1360497" y="2913335"/>
                  <a:pt x="803089" y="2765110"/>
                </a:cubicBezTo>
                <a:cubicBezTo>
                  <a:pt x="245681" y="2616885"/>
                  <a:pt x="191401" y="2191000"/>
                  <a:pt x="76579" y="1850710"/>
                </a:cubicBezTo>
                <a:cubicBezTo>
                  <a:pt x="-38243" y="1510420"/>
                  <a:pt x="-22513" y="1043811"/>
                  <a:pt x="114157" y="735894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20000"/>
                </a:schemeClr>
              </a:gs>
              <a:gs pos="66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419C61B-26B5-A272-3DCB-56A3BF7F88E9}"/>
              </a:ext>
            </a:extLst>
          </p:cNvPr>
          <p:cNvSpPr txBox="1"/>
          <p:nvPr/>
        </p:nvSpPr>
        <p:spPr>
          <a:xfrm>
            <a:off x="-1103069" y="1755042"/>
            <a:ext cx="6920896" cy="10455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r>
              <a:rPr lang="fa-IR" sz="6600" dirty="0">
                <a:solidFill>
                  <a:srgbClr val="FF0000"/>
                </a:solidFill>
                <a:cs typeface="B Titr" panose="00000700000000000000" pitchFamily="2" charset="-78"/>
              </a:rPr>
              <a:t>تسمه معصومیان 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06F257D-EDE5-0500-C1CE-4F089BA74246}"/>
              </a:ext>
            </a:extLst>
          </p:cNvPr>
          <p:cNvSpPr txBox="1"/>
          <p:nvPr/>
        </p:nvSpPr>
        <p:spPr>
          <a:xfrm>
            <a:off x="218459" y="3236220"/>
            <a:ext cx="6421081" cy="349711"/>
          </a:xfrm>
          <a:prstGeom prst="rect">
            <a:avLst/>
          </a:prstGeom>
          <a:noFill/>
        </p:spPr>
        <p:txBody>
          <a:bodyPr wrap="square" rtlCol="0">
            <a:normAutofit fontScale="95000"/>
          </a:bodyPr>
          <a:lstStyle/>
          <a:p>
            <a:pPr algn="ctr">
              <a:lnSpc>
                <a:spcPct val="20000"/>
              </a:lnSpc>
            </a:pPr>
            <a:r>
              <a:rPr lang="fa-IR" sz="2800" dirty="0">
                <a:solidFill>
                  <a:srgbClr val="FF0000"/>
                </a:solidFill>
                <a:cs typeface="B Titr" panose="00000700000000000000" pitchFamily="2" charset="-78"/>
              </a:rPr>
              <a:t>با سه نسل تجربه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DC9674E-73D1-3BCC-34D4-89EC80960892}"/>
              </a:ext>
            </a:extLst>
          </p:cNvPr>
          <p:cNvGrpSpPr/>
          <p:nvPr/>
        </p:nvGrpSpPr>
        <p:grpSpPr>
          <a:xfrm>
            <a:off x="4170528" y="3736470"/>
            <a:ext cx="2879379" cy="305171"/>
            <a:chOff x="4103906" y="2970907"/>
            <a:chExt cx="2879379" cy="305171"/>
          </a:xfrm>
        </p:grpSpPr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E20B45A-222D-EA6C-8436-1AC4AF898F95}"/>
                </a:ext>
              </a:extLst>
            </p:cNvPr>
            <p:cNvSpPr txBox="1"/>
            <p:nvPr/>
          </p:nvSpPr>
          <p:spPr>
            <a:xfrm>
              <a:off x="4160114" y="2970907"/>
              <a:ext cx="2823171" cy="305171"/>
            </a:xfrm>
            <a:prstGeom prst="rect">
              <a:avLst/>
            </a:prstGeom>
            <a:noFill/>
          </p:spPr>
          <p:txBody>
            <a:bodyPr wrap="none" rtlCol="0">
              <a:normAutofit fontScale="92500" lnSpcReduction="10000"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600" spc="300" dirty="0">
                  <a:solidFill>
                    <a:srgbClr val="FF0000"/>
                  </a:solidFill>
                  <a:latin typeface="思源宋体 CN Light" panose="02020300000000000000" pitchFamily="18" charset="-122"/>
                  <a:ea typeface="思源宋体 CN Light" panose="02020300000000000000" pitchFamily="18" charset="-122"/>
                </a:rPr>
                <a:t>021 3311 6506</a:t>
              </a:r>
              <a:endParaRPr lang="zh-CN" altLang="en-US" sz="1600" spc="300" dirty="0">
                <a:solidFill>
                  <a:srgbClr val="FF0000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endParaRP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630D9AD6-4DF0-F836-EF6A-AF50332E37E9}"/>
                </a:ext>
              </a:extLst>
            </p:cNvPr>
            <p:cNvGrpSpPr/>
            <p:nvPr/>
          </p:nvGrpSpPr>
          <p:grpSpPr>
            <a:xfrm rot="10800000">
              <a:off x="4103906" y="3154122"/>
              <a:ext cx="2662935" cy="55384"/>
              <a:chOff x="1135188" y="3768903"/>
              <a:chExt cx="6047322" cy="0"/>
            </a:xfrm>
          </p:grpSpPr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5C7864DA-E6F0-908D-9C2C-E2427A60FFF0}"/>
                  </a:ext>
                </a:extLst>
              </p:cNvPr>
              <p:cNvCxnSpPr/>
              <p:nvPr/>
            </p:nvCxnSpPr>
            <p:spPr>
              <a:xfrm>
                <a:off x="1135188" y="3768903"/>
                <a:ext cx="6047322" cy="0"/>
              </a:xfrm>
              <a:prstGeom prst="line">
                <a:avLst/>
              </a:prstGeom>
              <a:ln w="127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CC4DEA93-F795-E14F-7C22-190B6DD62660}"/>
                  </a:ext>
                </a:extLst>
              </p:cNvPr>
              <p:cNvCxnSpPr/>
              <p:nvPr/>
            </p:nvCxnSpPr>
            <p:spPr>
              <a:xfrm>
                <a:off x="1135188" y="3768903"/>
                <a:ext cx="1432588" cy="0"/>
              </a:xfrm>
              <a:prstGeom prst="line">
                <a:avLst/>
              </a:prstGeom>
              <a:ln w="63500" cap="rnd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F52AAA97-2E22-729E-BACA-7BEDB9FC1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83" y="4178963"/>
            <a:ext cx="6980159" cy="3971397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50FDD54-789B-559E-9CBC-55631345A1A0}"/>
              </a:ext>
            </a:extLst>
          </p:cNvPr>
          <p:cNvGrpSpPr/>
          <p:nvPr/>
        </p:nvGrpSpPr>
        <p:grpSpPr>
          <a:xfrm>
            <a:off x="140412" y="9835065"/>
            <a:ext cx="6693051" cy="1957321"/>
            <a:chOff x="45383" y="9951477"/>
            <a:chExt cx="6693051" cy="195732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AAD55D0-AE73-4390-CCF3-7B5AFB13C5AC}"/>
                </a:ext>
              </a:extLst>
            </p:cNvPr>
            <p:cNvGrpSpPr/>
            <p:nvPr/>
          </p:nvGrpSpPr>
          <p:grpSpPr>
            <a:xfrm>
              <a:off x="45383" y="9955013"/>
              <a:ext cx="2565339" cy="1953785"/>
              <a:chOff x="-2867392" y="7724583"/>
              <a:chExt cx="2373689" cy="1805621"/>
            </a:xfrm>
          </p:grpSpPr>
          <p:pic>
            <p:nvPicPr>
              <p:cNvPr id="40" name="Resim 7" descr="grafik, yazı tipi, tipografi, grafik tasarım içeren bir resim&#10;&#10;Açıklama otomatik olarak oluşturuldu">
                <a:extLst>
                  <a:ext uri="{FF2B5EF4-FFF2-40B4-BE49-F238E27FC236}">
                    <a16:creationId xmlns:a16="http://schemas.microsoft.com/office/drawing/2014/main" id="{5055272E-ABA5-FEE3-0D32-D764EAD1FC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277352" y="7724583"/>
                <a:ext cx="1293085" cy="132437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  <a:softEdge rad="12700"/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 useBgFill="1">
            <p:nvSpPr>
              <p:cNvPr id="21" name="文本框 19">
                <a:extLst>
                  <a:ext uri="{FF2B5EF4-FFF2-40B4-BE49-F238E27FC236}">
                    <a16:creationId xmlns:a16="http://schemas.microsoft.com/office/drawing/2014/main" id="{07D0A6CE-32AC-9FE8-ED1E-84A1755577BA}"/>
                  </a:ext>
                </a:extLst>
              </p:cNvPr>
              <p:cNvSpPr txBox="1"/>
              <p:nvPr/>
            </p:nvSpPr>
            <p:spPr>
              <a:xfrm>
                <a:off x="-2388733" y="9158001"/>
                <a:ext cx="1895030" cy="305171"/>
              </a:xfrm>
              <a:prstGeom prst="rect">
                <a:avLst/>
              </a:prstGeom>
            </p:spPr>
            <p:txBody>
              <a:bodyPr wrap="none" rtlCol="0">
                <a:normAutofit lnSpcReduction="10000"/>
              </a:bodyPr>
              <a:lstStyle/>
              <a:p>
                <a:pPr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600" spc="300" dirty="0">
                    <a:latin typeface="思源宋体 CN Light" panose="02020300000000000000" pitchFamily="18" charset="-122"/>
                    <a:ea typeface="思源宋体 CN Light" panose="02020300000000000000" pitchFamily="18" charset="-122"/>
                    <a:cs typeface="B Titr" panose="00000700000000000000" pitchFamily="2" charset="-78"/>
                  </a:rPr>
                  <a:t>masoomiyan.ir</a:t>
                </a:r>
                <a:endParaRPr lang="zh-CN" altLang="en-US" sz="1600" spc="300" dirty="0">
                  <a:latin typeface="思源宋体 CN Light" panose="02020300000000000000" pitchFamily="18" charset="-122"/>
                  <a:ea typeface="思源宋体 CN Light" panose="02020300000000000000" pitchFamily="18" charset="-122"/>
                  <a:cs typeface="B Titr" panose="00000700000000000000" pitchFamily="2" charset="-78"/>
                </a:endParaRPr>
              </a:p>
            </p:txBody>
          </p:sp>
          <p:pic>
            <p:nvPicPr>
              <p:cNvPr id="36" name="Resim 1" descr="simge, sembol, logo, kırpıntı çizim, grafik içeren bir resim&#10;&#10;Açıklama otomatik olarak oluşturuldu">
                <a:extLst>
                  <a:ext uri="{FF2B5EF4-FFF2-40B4-BE49-F238E27FC236}">
                    <a16:creationId xmlns:a16="http://schemas.microsoft.com/office/drawing/2014/main" id="{428B3D87-B2F1-3563-61BB-C1DAF4F1A4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867392" y="9075947"/>
                <a:ext cx="535405" cy="454257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</p:spPr>
          </p:pic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0664DB9A-FE86-C9EB-E1A0-50CB67D989B2}"/>
                </a:ext>
              </a:extLst>
            </p:cNvPr>
            <p:cNvGrpSpPr/>
            <p:nvPr/>
          </p:nvGrpSpPr>
          <p:grpSpPr>
            <a:xfrm>
              <a:off x="4183552" y="9951477"/>
              <a:ext cx="2554882" cy="1957321"/>
              <a:chOff x="3961805" y="9138418"/>
              <a:chExt cx="2554882" cy="1957321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8B318316-EA6E-0C4A-2417-05C5173A1AAF}"/>
                  </a:ext>
                </a:extLst>
              </p:cNvPr>
              <p:cNvGrpSpPr/>
              <p:nvPr/>
            </p:nvGrpSpPr>
            <p:grpSpPr>
              <a:xfrm>
                <a:off x="3961805" y="9138418"/>
                <a:ext cx="2045281" cy="1957321"/>
                <a:chOff x="4230463" y="9307358"/>
                <a:chExt cx="1833058" cy="1827975"/>
              </a:xfrm>
            </p:grpSpPr>
            <p:pic>
              <p:nvPicPr>
                <p:cNvPr id="32" name="Resim 9" descr="kalıp, desen, düzen, metin, grafik, tipografi içeren bir resim&#10;&#10;Açıklama otomatik olarak oluşturuldu">
                  <a:extLst>
                    <a:ext uri="{FF2B5EF4-FFF2-40B4-BE49-F238E27FC236}">
                      <a16:creationId xmlns:a16="http://schemas.microsoft.com/office/drawing/2014/main" id="{554F917B-8155-8B64-DD37-02E313B4B2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06813" y="9307358"/>
                  <a:ext cx="1256708" cy="1341089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  <p:pic>
              <p:nvPicPr>
                <p:cNvPr id="53" name="Picture 52">
                  <a:extLst>
                    <a:ext uri="{FF2B5EF4-FFF2-40B4-BE49-F238E27FC236}">
                      <a16:creationId xmlns:a16="http://schemas.microsoft.com/office/drawing/2014/main" id="{4C8ADACE-3B7C-8159-3BFE-B6ACAE5D3B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30463" y="10681076"/>
                  <a:ext cx="454257" cy="454257"/>
                </a:xfrm>
                <a:prstGeom prst="rect">
                  <a:avLst/>
                </a:prstGeom>
              </p:spPr>
            </p:pic>
          </p:grpSp>
          <p:sp useBgFill="1">
            <p:nvSpPr>
              <p:cNvPr id="55" name="文本框 19">
                <a:extLst>
                  <a:ext uri="{FF2B5EF4-FFF2-40B4-BE49-F238E27FC236}">
                    <a16:creationId xmlns:a16="http://schemas.microsoft.com/office/drawing/2014/main" id="{3A9EB89F-CC4A-D7B3-E176-8C6CB329BE36}"/>
                  </a:ext>
                </a:extLst>
              </p:cNvPr>
              <p:cNvSpPr txBox="1"/>
              <p:nvPr/>
            </p:nvSpPr>
            <p:spPr>
              <a:xfrm>
                <a:off x="4468654" y="10694564"/>
                <a:ext cx="2048033" cy="330212"/>
              </a:xfrm>
              <a:prstGeom prst="rect">
                <a:avLst/>
              </a:prstGeom>
            </p:spPr>
            <p:txBody>
              <a:bodyPr wrap="none" rtlCol="0">
                <a:normAutofit lnSpcReduction="10000"/>
              </a:bodyPr>
              <a:lstStyle/>
              <a:p>
                <a:pPr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600" spc="300" dirty="0">
                    <a:latin typeface="思源宋体 CN Light" panose="02020300000000000000" pitchFamily="18" charset="-122"/>
                    <a:ea typeface="思源宋体 CN Light" panose="02020300000000000000" pitchFamily="18" charset="-122"/>
                    <a:cs typeface="B Titr" panose="00000700000000000000" pitchFamily="2" charset="-78"/>
                  </a:rPr>
                  <a:t>masoomiyan.ir</a:t>
                </a:r>
                <a:endParaRPr lang="zh-CN" altLang="en-US" sz="1600" spc="300" dirty="0">
                  <a:latin typeface="思源宋体 CN Light" panose="02020300000000000000" pitchFamily="18" charset="-122"/>
                  <a:ea typeface="思源宋体 CN Light" panose="02020300000000000000" pitchFamily="18" charset="-122"/>
                  <a:cs typeface="B Titr" panose="00000700000000000000" pitchFamily="2" charset="-78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5D8EFEA-3D9E-3EB2-2E97-1D8819123E5F}"/>
              </a:ext>
            </a:extLst>
          </p:cNvPr>
          <p:cNvGrpSpPr/>
          <p:nvPr/>
        </p:nvGrpSpPr>
        <p:grpSpPr>
          <a:xfrm>
            <a:off x="334699" y="312383"/>
            <a:ext cx="1546739" cy="1392262"/>
            <a:chOff x="2310538" y="4923204"/>
            <a:chExt cx="2641600" cy="2641600"/>
          </a:xfrm>
        </p:grpSpPr>
        <p:grpSp>
          <p:nvGrpSpPr>
            <p:cNvPr id="39" name="组合 1">
              <a:extLst>
                <a:ext uri="{FF2B5EF4-FFF2-40B4-BE49-F238E27FC236}">
                  <a16:creationId xmlns:a16="http://schemas.microsoft.com/office/drawing/2014/main" id="{A142159D-5EAD-F75E-06F0-082B888DC584}"/>
                </a:ext>
              </a:extLst>
            </p:cNvPr>
            <p:cNvGrpSpPr/>
            <p:nvPr/>
          </p:nvGrpSpPr>
          <p:grpSpPr>
            <a:xfrm>
              <a:off x="2310538" y="4923204"/>
              <a:ext cx="2641600" cy="2641600"/>
              <a:chOff x="4761131" y="2461573"/>
              <a:chExt cx="2641600" cy="2641600"/>
            </a:xfrm>
            <a:gradFill>
              <a:gsLst>
                <a:gs pos="55000">
                  <a:schemeClr val="bg1">
                    <a:lumMod val="97000"/>
                    <a:lumOff val="3000"/>
                  </a:schemeClr>
                </a:gs>
                <a:gs pos="23000">
                  <a:schemeClr val="bg1">
                    <a:alpha val="80000"/>
                  </a:schemeClr>
                </a:gs>
                <a:gs pos="30000">
                  <a:schemeClr val="bg1">
                    <a:alpha val="90000"/>
                  </a:schemeClr>
                </a:gs>
              </a:gsLst>
              <a:lin ang="10200000" scaled="0"/>
            </a:gradFill>
          </p:grpSpPr>
          <p:sp>
            <p:nvSpPr>
              <p:cNvPr id="42" name="椭圆 4">
                <a:extLst>
                  <a:ext uri="{FF2B5EF4-FFF2-40B4-BE49-F238E27FC236}">
                    <a16:creationId xmlns:a16="http://schemas.microsoft.com/office/drawing/2014/main" id="{C85C1778-AF96-BA6C-A93C-AE7A517C96C0}"/>
                  </a:ext>
                </a:extLst>
              </p:cNvPr>
              <p:cNvSpPr/>
              <p:nvPr/>
            </p:nvSpPr>
            <p:spPr>
              <a:xfrm>
                <a:off x="4761131" y="2461573"/>
                <a:ext cx="2641600" cy="2641600"/>
              </a:xfrm>
              <a:prstGeom prst="ellipse">
                <a:avLst/>
              </a:prstGeom>
              <a:grpFill/>
              <a:ln w="38100">
                <a:gradFill>
                  <a:gsLst>
                    <a:gs pos="0">
                      <a:srgbClr val="FF0000"/>
                    </a:gs>
                    <a:gs pos="31000">
                      <a:srgbClr val="3A4F90">
                        <a:alpha val="0"/>
                      </a:srgbClr>
                    </a:gs>
                    <a:gs pos="62000">
                      <a:srgbClr val="3A4F90">
                        <a:alpha val="90000"/>
                      </a:srgbClr>
                    </a:gs>
                    <a:gs pos="90000">
                      <a:srgbClr val="3A4F90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grpSp>
            <p:nvGrpSpPr>
              <p:cNvPr id="43" name="组合 12">
                <a:extLst>
                  <a:ext uri="{FF2B5EF4-FFF2-40B4-BE49-F238E27FC236}">
                    <a16:creationId xmlns:a16="http://schemas.microsoft.com/office/drawing/2014/main" id="{3F84254A-044E-B835-2C9A-0A837B8EF536}"/>
                  </a:ext>
                </a:extLst>
              </p:cNvPr>
              <p:cNvGrpSpPr/>
              <p:nvPr/>
            </p:nvGrpSpPr>
            <p:grpSpPr>
              <a:xfrm>
                <a:off x="5295293" y="3014024"/>
                <a:ext cx="1569056" cy="1546886"/>
                <a:chOff x="5062704" y="2424314"/>
                <a:chExt cx="2024836" cy="1996226"/>
              </a:xfrm>
              <a:grpFill/>
            </p:grpSpPr>
            <p:sp>
              <p:nvSpPr>
                <p:cNvPr id="44" name="弧形 43">
                  <a:extLst>
                    <a:ext uri="{FF2B5EF4-FFF2-40B4-BE49-F238E27FC236}">
                      <a16:creationId xmlns:a16="http://schemas.microsoft.com/office/drawing/2014/main" id="{9FB2AD82-2078-FD5C-DBBF-4BD53485151C}"/>
                    </a:ext>
                  </a:extLst>
                </p:cNvPr>
                <p:cNvSpPr/>
                <p:nvPr/>
              </p:nvSpPr>
              <p:spPr>
                <a:xfrm rot="10800000">
                  <a:off x="5104459" y="2437460"/>
                  <a:ext cx="1983081" cy="1983080"/>
                </a:xfrm>
                <a:prstGeom prst="arc">
                  <a:avLst>
                    <a:gd name="adj1" fmla="val 10214044"/>
                    <a:gd name="adj2" fmla="val 310579"/>
                  </a:avLst>
                </a:prstGeom>
                <a:grpFill/>
                <a:ln w="190500" cap="flat" cmpd="sng" algn="ctr">
                  <a:gradFill flip="none" rotWithShape="1">
                    <a:gsLst>
                      <a:gs pos="100000">
                        <a:srgbClr val="FF0000"/>
                      </a:gs>
                      <a:gs pos="0">
                        <a:srgbClr val="3A4F90">
                          <a:alpha val="0"/>
                        </a:srgbClr>
                      </a:gs>
                    </a:gsLst>
                    <a:lin ang="0" scaled="1"/>
                  </a:gradFill>
                  <a:prstDash val="solid"/>
                  <a:miter lim="800000"/>
                  <a:headEnd type="none" w="sm" len="sm"/>
                  <a:tailEnd type="triangle" w="sm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 dirty="0">
                    <a:solidFill>
                      <a:srgbClr val="262626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sp>
              <p:nvSpPr>
                <p:cNvPr id="45" name="弧形 45">
                  <a:extLst>
                    <a:ext uri="{FF2B5EF4-FFF2-40B4-BE49-F238E27FC236}">
                      <a16:creationId xmlns:a16="http://schemas.microsoft.com/office/drawing/2014/main" id="{90D39538-38DB-299C-A0FA-03C0C4EC871B}"/>
                    </a:ext>
                  </a:extLst>
                </p:cNvPr>
                <p:cNvSpPr/>
                <p:nvPr/>
              </p:nvSpPr>
              <p:spPr>
                <a:xfrm>
                  <a:off x="5062704" y="2424315"/>
                  <a:ext cx="1983081" cy="1983080"/>
                </a:xfrm>
                <a:prstGeom prst="arc">
                  <a:avLst>
                    <a:gd name="adj1" fmla="val 10214044"/>
                    <a:gd name="adj2" fmla="val 310579"/>
                  </a:avLst>
                </a:prstGeom>
                <a:grpFill/>
                <a:ln w="190500" cap="flat" cmpd="sng" algn="ctr">
                  <a:gradFill flip="none" rotWithShape="1">
                    <a:gsLst>
                      <a:gs pos="100000">
                        <a:srgbClr val="FF0000"/>
                      </a:gs>
                      <a:gs pos="0">
                        <a:srgbClr val="3A4F90">
                          <a:alpha val="0"/>
                        </a:srgbClr>
                      </a:gs>
                    </a:gsLst>
                    <a:lin ang="0" scaled="1"/>
                  </a:gradFill>
                  <a:prstDash val="solid"/>
                  <a:miter lim="800000"/>
                  <a:headEnd type="none" w="sm" len="sm"/>
                  <a:tailEnd type="triangle" w="sm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 dirty="0">
                    <a:solidFill>
                      <a:srgbClr val="262626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sp>
              <p:nvSpPr>
                <p:cNvPr id="46" name="椭圆 46">
                  <a:extLst>
                    <a:ext uri="{FF2B5EF4-FFF2-40B4-BE49-F238E27FC236}">
                      <a16:creationId xmlns:a16="http://schemas.microsoft.com/office/drawing/2014/main" id="{1B09C139-191F-1454-137C-FF01EAFD5FF6}"/>
                    </a:ext>
                  </a:extLst>
                </p:cNvPr>
                <p:cNvSpPr/>
                <p:nvPr/>
              </p:nvSpPr>
              <p:spPr>
                <a:xfrm rot="16200000">
                  <a:off x="5086303" y="2424314"/>
                  <a:ext cx="1983080" cy="1983080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zh-CN" dirty="0"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</p:grp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3D4EFE2-DA5E-9179-2A48-8016058EE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4364" y="5467538"/>
              <a:ext cx="1438215" cy="1438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58369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95414-F901-19A5-7294-AEC4AE7B5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012" y="8566234"/>
            <a:ext cx="3586988" cy="294466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40F493-7E45-28C2-B6AF-0EFC9EF2FF6A}"/>
              </a:ext>
            </a:extLst>
          </p:cNvPr>
          <p:cNvSpPr txBox="1"/>
          <p:nvPr/>
        </p:nvSpPr>
        <p:spPr>
          <a:xfrm>
            <a:off x="1813336" y="209663"/>
            <a:ext cx="3429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800" dirty="0">
                <a:solidFill>
                  <a:srgbClr val="FF0000"/>
                </a:solidFill>
                <a:cs typeface="B Titr" panose="00000700000000000000" pitchFamily="2" charset="-78"/>
              </a:rPr>
              <a:t>واشر لاستیکی و برزنتی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D26178-74F2-FC46-E473-AA27F1E8212E}"/>
              </a:ext>
            </a:extLst>
          </p:cNvPr>
          <p:cNvGrpSpPr/>
          <p:nvPr/>
        </p:nvGrpSpPr>
        <p:grpSpPr>
          <a:xfrm>
            <a:off x="1987525" y="11386435"/>
            <a:ext cx="2882950" cy="805565"/>
            <a:chOff x="4601871" y="5955877"/>
            <a:chExt cx="2882950" cy="80556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FB4361-A4B9-1E1C-9A7E-B74C38A72F5F}"/>
                </a:ext>
              </a:extLst>
            </p:cNvPr>
            <p:cNvSpPr txBox="1"/>
            <p:nvPr/>
          </p:nvSpPr>
          <p:spPr>
            <a:xfrm>
              <a:off x="5131818" y="6338258"/>
              <a:ext cx="23530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pc="300" dirty="0">
                  <a:solidFill>
                    <a:srgbClr val="FF0000"/>
                  </a:solidFill>
                  <a:latin typeface="思源宋体 CN Light" panose="02020300000000000000" pitchFamily="18" charset="-122"/>
                  <a:ea typeface="思源宋体 CN Light" panose="02020300000000000000" pitchFamily="18" charset="-122"/>
                  <a:cs typeface="B Titr" panose="00000700000000000000" pitchFamily="2" charset="-78"/>
                </a:rPr>
                <a:t>masoomiyan.ir</a:t>
              </a:r>
              <a:endParaRPr lang="zh-CN" altLang="en-US" spc="300" dirty="0">
                <a:solidFill>
                  <a:srgbClr val="FF0000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  <a:cs typeface="B Titr" panose="00000700000000000000" pitchFamily="2" charset="-78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8D01D52-0E96-D3B7-C431-259CE181B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871" y="5955877"/>
              <a:ext cx="805565" cy="805565"/>
            </a:xfrm>
            <a:prstGeom prst="rect">
              <a:avLst/>
            </a:prstGeom>
          </p:spPr>
        </p:pic>
      </p:grpSp>
      <p:sp>
        <p:nvSpPr>
          <p:cNvPr id="4" name="矩形: 圆角 26">
            <a:extLst>
              <a:ext uri="{FF2B5EF4-FFF2-40B4-BE49-F238E27FC236}">
                <a16:creationId xmlns:a16="http://schemas.microsoft.com/office/drawing/2014/main" id="{23022DAD-D790-B2FE-4B45-9EBA9E4772B8}"/>
              </a:ext>
            </a:extLst>
          </p:cNvPr>
          <p:cNvSpPr/>
          <p:nvPr/>
        </p:nvSpPr>
        <p:spPr>
          <a:xfrm>
            <a:off x="1293730" y="866179"/>
            <a:ext cx="4468212" cy="104378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0000"/>
              </a:gs>
              <a:gs pos="17000">
                <a:schemeClr val="bg1">
                  <a:alpha val="80000"/>
                </a:schemeClr>
              </a:gs>
              <a:gs pos="100000">
                <a:srgbClr val="FF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2400" dirty="0">
                <a:solidFill>
                  <a:schemeClr val="tx1"/>
                </a:solidFill>
                <a:cs typeface="B Titr" panose="00000700000000000000" pitchFamily="2" charset="-78"/>
              </a:rPr>
              <a:t>برای استلام  قیمت</a:t>
            </a:r>
            <a:r>
              <a:rPr lang="en-US" sz="2400" dirty="0">
                <a:solidFill>
                  <a:schemeClr val="tx1"/>
                </a:solidFill>
                <a:cs typeface="B Titr" panose="00000700000000000000" pitchFamily="2" charset="-78"/>
              </a:rPr>
              <a:t>(021)33116506 </a:t>
            </a:r>
            <a:endParaRPr lang="zh-CN" altLang="en-US" sz="2400" spc="300" dirty="0">
              <a:solidFill>
                <a:srgbClr val="FF0000"/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8ACC06-6295-F2A3-1328-778E99828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7" y="5652873"/>
            <a:ext cx="4526330" cy="295231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5DFE91B5-8A73-BBDA-FDB8-4B89F6DAEC95}"/>
              </a:ext>
            </a:extLst>
          </p:cNvPr>
          <p:cNvSpPr/>
          <p:nvPr/>
        </p:nvSpPr>
        <p:spPr>
          <a:xfrm>
            <a:off x="-9653" y="2609443"/>
            <a:ext cx="6858000" cy="3732702"/>
          </a:xfrm>
          <a:prstGeom prst="flowChartDocument">
            <a:avLst/>
          </a:prstGeom>
          <a:gradFill>
            <a:gsLst>
              <a:gs pos="28000">
                <a:schemeClr val="bg1"/>
              </a:gs>
              <a:gs pos="100000">
                <a:srgbClr val="FF0000"/>
              </a:gs>
              <a:gs pos="100000">
                <a:srgbClr val="F71D1D"/>
              </a:gs>
              <a:gs pos="100000">
                <a:srgbClr val="FF33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/>
            <a:endParaRPr lang="en-US" sz="2200" b="0" i="0" dirty="0">
              <a:solidFill>
                <a:srgbClr val="242424"/>
              </a:solidFill>
              <a:effectLst/>
              <a:latin typeface="Shabnam Light" panose="020B0603030804020204" pitchFamily="34" charset="-78"/>
              <a:cs typeface="Shabnam Light" panose="020B0603030804020204" pitchFamily="34" charset="-78"/>
            </a:endParaRPr>
          </a:p>
          <a:p>
            <a:pPr algn="ctr" rtl="1" fontAlgn="base"/>
            <a:endParaRPr lang="en-US" sz="2200" dirty="0">
              <a:solidFill>
                <a:srgbClr val="242424"/>
              </a:solidFill>
              <a:latin typeface="Shabnam Light" panose="020B0603030804020204" pitchFamily="34" charset="-78"/>
              <a:cs typeface="Shabnam Light" panose="020B0603030804020204" pitchFamily="34" charset="-78"/>
            </a:endParaRPr>
          </a:p>
          <a:p>
            <a:pPr algn="ctr" rtl="1" fontAlgn="base"/>
            <a:r>
              <a:rPr lang="ar-SA" sz="2200" b="0" i="0" dirty="0">
                <a:solidFill>
                  <a:srgbClr val="242424"/>
                </a:solidFill>
                <a:effectLst/>
                <a:latin typeface="Shabnam Light" panose="020B0603030804020204" pitchFamily="34" charset="-78"/>
                <a:cs typeface="Shabnam Light" panose="020B0603030804020204" pitchFamily="34" charset="-78"/>
              </a:rPr>
              <a:t>ساخت انواع واشرهای صنعتی، منجیددار، برزنتی، ضد اسید، ضدسایش، سیلیکونی، تفلونی، کلینگریت، گرافیکی، نسوز و ...</a:t>
            </a:r>
          </a:p>
          <a:p>
            <a:pPr algn="ctr" rtl="1" fontAlgn="base"/>
            <a:r>
              <a:rPr lang="ar-SA" sz="2200" b="0" i="0" dirty="0">
                <a:solidFill>
                  <a:srgbClr val="242424"/>
                </a:solidFill>
                <a:effectLst/>
                <a:latin typeface="Shabnam Light" panose="020B0603030804020204" pitchFamily="34" charset="-78"/>
                <a:cs typeface="Shabnam Light" panose="020B0603030804020204" pitchFamily="34" charset="-78"/>
              </a:rPr>
              <a:t>ساخت انواع قطعات لاستیکی، ساده، پیچ دار، گرد، بیضی، استوانه ای و ...</a:t>
            </a:r>
          </a:p>
          <a:p>
            <a:pPr algn="ctr" rtl="1" fontAlgn="base"/>
            <a:r>
              <a:rPr lang="ar-SA" sz="2200" b="0" i="0" dirty="0">
                <a:solidFill>
                  <a:srgbClr val="242424"/>
                </a:solidFill>
                <a:effectLst/>
                <a:latin typeface="Shabnam Light" panose="020B0603030804020204" pitchFamily="34" charset="-78"/>
                <a:cs typeface="Shabnam Light" panose="020B0603030804020204" pitchFamily="34" charset="-78"/>
              </a:rPr>
              <a:t>تولید و ساخت انواع دیافراگم های صنعتی، ضد روغن، منجیددار</a:t>
            </a:r>
          </a:p>
          <a:p>
            <a:pPr algn="ctr" rtl="1" fontAlgn="base"/>
            <a:r>
              <a:rPr lang="ar-SA" sz="2200" b="0" i="0" dirty="0">
                <a:solidFill>
                  <a:srgbClr val="242424"/>
                </a:solidFill>
                <a:effectLst/>
                <a:latin typeface="Shabnam Light" panose="020B0603030804020204" pitchFamily="34" charset="-78"/>
                <a:cs typeface="Shabnam Light" panose="020B0603030804020204" pitchFamily="34" charset="-78"/>
              </a:rPr>
              <a:t>تولید انواع فوم های پشت چسب دار در ابعاد و طولهای مختلف</a:t>
            </a:r>
          </a:p>
          <a:p>
            <a:pPr algn="ctr"/>
            <a:endParaRPr lang="en-US" sz="2200" dirty="0">
              <a:latin typeface="Shabnam Light" panose="020B0603030804020204" pitchFamily="34" charset="-78"/>
              <a:cs typeface="Shabnam Light" panose="020B0603030804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F81907-CA7A-58B7-39E4-4838F87074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8590"/>
            <a:ext cx="3419347" cy="295231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915819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lowchart: Document 22">
            <a:extLst>
              <a:ext uri="{FF2B5EF4-FFF2-40B4-BE49-F238E27FC236}">
                <a16:creationId xmlns:a16="http://schemas.microsoft.com/office/drawing/2014/main" id="{37CD7F20-2D0C-E218-3142-D7B4E1653907}"/>
              </a:ext>
            </a:extLst>
          </p:cNvPr>
          <p:cNvSpPr/>
          <p:nvPr/>
        </p:nvSpPr>
        <p:spPr>
          <a:xfrm>
            <a:off x="-110030" y="4521817"/>
            <a:ext cx="6981304" cy="7577506"/>
          </a:xfrm>
          <a:prstGeom prst="flowChartDocument">
            <a:avLst/>
          </a:prstGeom>
          <a:gradFill>
            <a:gsLst>
              <a:gs pos="77000">
                <a:schemeClr val="bg1"/>
              </a:gs>
              <a:gs pos="0">
                <a:schemeClr val="bg1"/>
              </a:gs>
              <a:gs pos="93000">
                <a:srgbClr val="FF0000"/>
              </a:gs>
              <a:gs pos="93000">
                <a:srgbClr val="FF0000"/>
              </a:gs>
              <a:gs pos="100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6" name="Flowchart: Document 5">
            <a:extLst>
              <a:ext uri="{FF2B5EF4-FFF2-40B4-BE49-F238E27FC236}">
                <a16:creationId xmlns:a16="http://schemas.microsoft.com/office/drawing/2014/main" id="{9E9EB729-83D2-1FE9-D01D-D22D1ACF8097}"/>
              </a:ext>
            </a:extLst>
          </p:cNvPr>
          <p:cNvSpPr/>
          <p:nvPr/>
        </p:nvSpPr>
        <p:spPr>
          <a:xfrm rot="10800000">
            <a:off x="-13276" y="-74553"/>
            <a:ext cx="6884550" cy="7577506"/>
          </a:xfrm>
          <a:prstGeom prst="flowChartDocument">
            <a:avLst/>
          </a:prstGeom>
          <a:gradFill>
            <a:gsLst>
              <a:gs pos="75000">
                <a:schemeClr val="bg1"/>
              </a:gs>
              <a:gs pos="0">
                <a:schemeClr val="bg1"/>
              </a:gs>
              <a:gs pos="93000">
                <a:srgbClr val="FF0000"/>
              </a:gs>
              <a:gs pos="93000">
                <a:srgbClr val="FF0000"/>
              </a:gs>
              <a:gs pos="91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95190E-4A91-45CA-913F-ADED0ABE6917}"/>
              </a:ext>
            </a:extLst>
          </p:cNvPr>
          <p:cNvGrpSpPr/>
          <p:nvPr/>
        </p:nvGrpSpPr>
        <p:grpSpPr>
          <a:xfrm>
            <a:off x="-277373" y="1531863"/>
            <a:ext cx="7412746" cy="8960838"/>
            <a:chOff x="-199613" y="-152035"/>
            <a:chExt cx="7412746" cy="896083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327041B-A78F-2BF2-845F-7459D73A4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6976" y="2962172"/>
              <a:ext cx="3816157" cy="2927249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F5CC995-C92B-4E80-8F16-C405F837D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5448" y="-152035"/>
              <a:ext cx="3751451" cy="3158414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3798A42-FCD7-6A9E-8512-FCCB1F05C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9613" y="2905420"/>
              <a:ext cx="3608827" cy="3040171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FBF7CF7-1E71-B5DC-4890-B68C2B390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140" y="-134531"/>
              <a:ext cx="3558116" cy="3158414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0DFA1C7-AD07-AD2D-239C-056832E0F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6316" y="5821588"/>
              <a:ext cx="3558116" cy="2987215"/>
            </a:xfrm>
            <a:prstGeom prst="rect">
              <a:avLst/>
            </a:prstGeom>
            <a:effectLst>
              <a:softEdge rad="12700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7309BF7-5042-0A74-F727-C8F4B0731A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5448" y="5883880"/>
              <a:ext cx="3772509" cy="2924923"/>
            </a:xfrm>
            <a:prstGeom prst="rect">
              <a:avLst/>
            </a:prstGeom>
            <a:effectLst>
              <a:softEdge rad="127000"/>
            </a:effec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6BB292E-02DB-C29D-A041-DEF725FD8A49}"/>
              </a:ext>
            </a:extLst>
          </p:cNvPr>
          <p:cNvGrpSpPr/>
          <p:nvPr/>
        </p:nvGrpSpPr>
        <p:grpSpPr>
          <a:xfrm>
            <a:off x="1987525" y="11386435"/>
            <a:ext cx="2882950" cy="805565"/>
            <a:chOff x="4601871" y="5955877"/>
            <a:chExt cx="2882950" cy="8055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ECF0D28-72A5-B2B6-3E7A-68AF313E1A00}"/>
                </a:ext>
              </a:extLst>
            </p:cNvPr>
            <p:cNvSpPr txBox="1"/>
            <p:nvPr/>
          </p:nvSpPr>
          <p:spPr>
            <a:xfrm>
              <a:off x="5131818" y="6338258"/>
              <a:ext cx="23530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pc="300" dirty="0">
                  <a:solidFill>
                    <a:srgbClr val="FF0000"/>
                  </a:solidFill>
                  <a:latin typeface="思源宋体 CN Light" panose="02020300000000000000" pitchFamily="18" charset="-122"/>
                  <a:ea typeface="思源宋体 CN Light" panose="02020300000000000000" pitchFamily="18" charset="-122"/>
                  <a:cs typeface="B Titr" panose="00000700000000000000" pitchFamily="2" charset="-78"/>
                </a:rPr>
                <a:t>masoomiyan.ir</a:t>
              </a:r>
              <a:endParaRPr lang="zh-CN" altLang="en-US" spc="300" dirty="0">
                <a:solidFill>
                  <a:srgbClr val="FF0000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  <a:cs typeface="B Titr" panose="00000700000000000000" pitchFamily="2" charset="-78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65477B-DC23-B61E-543E-6A85C070E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871" y="5955877"/>
              <a:ext cx="805565" cy="805565"/>
            </a:xfrm>
            <a:prstGeom prst="rect">
              <a:avLst/>
            </a:prstGeom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960A00B0-BD6C-1E9F-AC4A-BEBCFE23A3DC}"/>
              </a:ext>
            </a:extLst>
          </p:cNvPr>
          <p:cNvSpPr txBox="1"/>
          <p:nvPr/>
        </p:nvSpPr>
        <p:spPr>
          <a:xfrm>
            <a:off x="-1289335" y="486345"/>
            <a:ext cx="6920896" cy="104551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r"/>
            <a:endParaRPr lang="fa-IR" sz="66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5" name="文本框 18">
            <a:extLst>
              <a:ext uri="{FF2B5EF4-FFF2-40B4-BE49-F238E27FC236}">
                <a16:creationId xmlns:a16="http://schemas.microsoft.com/office/drawing/2014/main" id="{4B1B6EB8-647E-8268-C43B-FCB47753930D}"/>
              </a:ext>
            </a:extLst>
          </p:cNvPr>
          <p:cNvSpPr txBox="1"/>
          <p:nvPr/>
        </p:nvSpPr>
        <p:spPr>
          <a:xfrm>
            <a:off x="32193" y="1967523"/>
            <a:ext cx="6421081" cy="349711"/>
          </a:xfrm>
          <a:prstGeom prst="rect">
            <a:avLst/>
          </a:prstGeom>
          <a:noFill/>
        </p:spPr>
        <p:txBody>
          <a:bodyPr wrap="square" rtlCol="0">
            <a:normAutofit fontScale="95000"/>
          </a:bodyPr>
          <a:lstStyle/>
          <a:p>
            <a:pPr algn="ctr">
              <a:lnSpc>
                <a:spcPct val="20000"/>
              </a:lnSpc>
            </a:pPr>
            <a:endParaRPr lang="fa-IR" sz="2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3BA243-57B5-3788-7DC6-5769A382F8DC}"/>
              </a:ext>
            </a:extLst>
          </p:cNvPr>
          <p:cNvGrpSpPr/>
          <p:nvPr/>
        </p:nvGrpSpPr>
        <p:grpSpPr>
          <a:xfrm>
            <a:off x="209851" y="67753"/>
            <a:ext cx="1546739" cy="1392262"/>
            <a:chOff x="2310538" y="4923204"/>
            <a:chExt cx="2641600" cy="2641600"/>
          </a:xfrm>
        </p:grpSpPr>
        <p:grpSp>
          <p:nvGrpSpPr>
            <p:cNvPr id="13" name="组合 1">
              <a:extLst>
                <a:ext uri="{FF2B5EF4-FFF2-40B4-BE49-F238E27FC236}">
                  <a16:creationId xmlns:a16="http://schemas.microsoft.com/office/drawing/2014/main" id="{F6DDB601-5C25-C434-821A-5F77D231D604}"/>
                </a:ext>
              </a:extLst>
            </p:cNvPr>
            <p:cNvGrpSpPr/>
            <p:nvPr/>
          </p:nvGrpSpPr>
          <p:grpSpPr>
            <a:xfrm>
              <a:off x="2310538" y="4923204"/>
              <a:ext cx="2641600" cy="2641600"/>
              <a:chOff x="4761131" y="2461573"/>
              <a:chExt cx="2641600" cy="2641600"/>
            </a:xfrm>
            <a:gradFill>
              <a:gsLst>
                <a:gs pos="55000">
                  <a:schemeClr val="bg1">
                    <a:lumMod val="97000"/>
                    <a:lumOff val="3000"/>
                  </a:schemeClr>
                </a:gs>
                <a:gs pos="23000">
                  <a:schemeClr val="bg1">
                    <a:alpha val="80000"/>
                  </a:schemeClr>
                </a:gs>
                <a:gs pos="30000">
                  <a:schemeClr val="bg1">
                    <a:alpha val="90000"/>
                  </a:schemeClr>
                </a:gs>
              </a:gsLst>
              <a:lin ang="10200000" scaled="0"/>
            </a:gradFill>
          </p:grpSpPr>
          <p:sp>
            <p:nvSpPr>
              <p:cNvPr id="16" name="椭圆 4">
                <a:extLst>
                  <a:ext uri="{FF2B5EF4-FFF2-40B4-BE49-F238E27FC236}">
                    <a16:creationId xmlns:a16="http://schemas.microsoft.com/office/drawing/2014/main" id="{D2C8D18D-0B04-663C-59E1-08BE52EC2659}"/>
                  </a:ext>
                </a:extLst>
              </p:cNvPr>
              <p:cNvSpPr/>
              <p:nvPr/>
            </p:nvSpPr>
            <p:spPr>
              <a:xfrm>
                <a:off x="4761131" y="2461573"/>
                <a:ext cx="2641600" cy="2641600"/>
              </a:xfrm>
              <a:prstGeom prst="ellipse">
                <a:avLst/>
              </a:prstGeom>
              <a:grpFill/>
              <a:ln w="38100">
                <a:gradFill>
                  <a:gsLst>
                    <a:gs pos="0">
                      <a:srgbClr val="FF0000"/>
                    </a:gs>
                    <a:gs pos="31000">
                      <a:srgbClr val="3A4F90">
                        <a:alpha val="0"/>
                      </a:srgbClr>
                    </a:gs>
                    <a:gs pos="62000">
                      <a:srgbClr val="3A4F90">
                        <a:alpha val="90000"/>
                      </a:srgbClr>
                    </a:gs>
                    <a:gs pos="90000">
                      <a:srgbClr val="3A4F90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grpSp>
            <p:nvGrpSpPr>
              <p:cNvPr id="19" name="组合 12">
                <a:extLst>
                  <a:ext uri="{FF2B5EF4-FFF2-40B4-BE49-F238E27FC236}">
                    <a16:creationId xmlns:a16="http://schemas.microsoft.com/office/drawing/2014/main" id="{58E07610-148B-E5C8-A0B3-31D7B3595A8E}"/>
                  </a:ext>
                </a:extLst>
              </p:cNvPr>
              <p:cNvGrpSpPr/>
              <p:nvPr/>
            </p:nvGrpSpPr>
            <p:grpSpPr>
              <a:xfrm>
                <a:off x="5295293" y="3014024"/>
                <a:ext cx="1569056" cy="1546886"/>
                <a:chOff x="5062704" y="2424314"/>
                <a:chExt cx="2024836" cy="1996226"/>
              </a:xfrm>
              <a:grpFill/>
            </p:grpSpPr>
            <p:sp>
              <p:nvSpPr>
                <p:cNvPr id="20" name="弧形 43">
                  <a:extLst>
                    <a:ext uri="{FF2B5EF4-FFF2-40B4-BE49-F238E27FC236}">
                      <a16:creationId xmlns:a16="http://schemas.microsoft.com/office/drawing/2014/main" id="{959088E9-BDB3-768B-3B76-054491B3F7A8}"/>
                    </a:ext>
                  </a:extLst>
                </p:cNvPr>
                <p:cNvSpPr/>
                <p:nvPr/>
              </p:nvSpPr>
              <p:spPr>
                <a:xfrm rot="10800000">
                  <a:off x="5104459" y="2437460"/>
                  <a:ext cx="1983081" cy="1983080"/>
                </a:xfrm>
                <a:prstGeom prst="arc">
                  <a:avLst>
                    <a:gd name="adj1" fmla="val 10214044"/>
                    <a:gd name="adj2" fmla="val 310579"/>
                  </a:avLst>
                </a:prstGeom>
                <a:grpFill/>
                <a:ln w="190500" cap="flat" cmpd="sng" algn="ctr">
                  <a:gradFill flip="none" rotWithShape="1">
                    <a:gsLst>
                      <a:gs pos="100000">
                        <a:srgbClr val="FF0000"/>
                      </a:gs>
                      <a:gs pos="0">
                        <a:srgbClr val="3A4F90">
                          <a:alpha val="0"/>
                        </a:srgbClr>
                      </a:gs>
                    </a:gsLst>
                    <a:lin ang="0" scaled="1"/>
                  </a:gradFill>
                  <a:prstDash val="solid"/>
                  <a:miter lim="800000"/>
                  <a:headEnd type="none" w="sm" len="sm"/>
                  <a:tailEnd type="triangle" w="sm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 dirty="0">
                    <a:solidFill>
                      <a:srgbClr val="262626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sp>
              <p:nvSpPr>
                <p:cNvPr id="21" name="弧形 45">
                  <a:extLst>
                    <a:ext uri="{FF2B5EF4-FFF2-40B4-BE49-F238E27FC236}">
                      <a16:creationId xmlns:a16="http://schemas.microsoft.com/office/drawing/2014/main" id="{64AC0778-80FD-AB2F-EDED-FF07DD388360}"/>
                    </a:ext>
                  </a:extLst>
                </p:cNvPr>
                <p:cNvSpPr/>
                <p:nvPr/>
              </p:nvSpPr>
              <p:spPr>
                <a:xfrm>
                  <a:off x="5062704" y="2424315"/>
                  <a:ext cx="1983081" cy="1983080"/>
                </a:xfrm>
                <a:prstGeom prst="arc">
                  <a:avLst>
                    <a:gd name="adj1" fmla="val 10214044"/>
                    <a:gd name="adj2" fmla="val 310579"/>
                  </a:avLst>
                </a:prstGeom>
                <a:grpFill/>
                <a:ln w="190500" cap="flat" cmpd="sng" algn="ctr">
                  <a:gradFill flip="none" rotWithShape="1">
                    <a:gsLst>
                      <a:gs pos="100000">
                        <a:srgbClr val="FF0000"/>
                      </a:gs>
                      <a:gs pos="0">
                        <a:srgbClr val="3A4F90">
                          <a:alpha val="0"/>
                        </a:srgbClr>
                      </a:gs>
                    </a:gsLst>
                    <a:lin ang="0" scaled="1"/>
                  </a:gradFill>
                  <a:prstDash val="solid"/>
                  <a:miter lim="800000"/>
                  <a:headEnd type="none" w="sm" len="sm"/>
                  <a:tailEnd type="triangle" w="sm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 dirty="0">
                    <a:solidFill>
                      <a:srgbClr val="262626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sp>
              <p:nvSpPr>
                <p:cNvPr id="22" name="椭圆 46">
                  <a:extLst>
                    <a:ext uri="{FF2B5EF4-FFF2-40B4-BE49-F238E27FC236}">
                      <a16:creationId xmlns:a16="http://schemas.microsoft.com/office/drawing/2014/main" id="{A2D0765F-0880-4699-37E2-555807752477}"/>
                    </a:ext>
                  </a:extLst>
                </p:cNvPr>
                <p:cNvSpPr/>
                <p:nvPr/>
              </p:nvSpPr>
              <p:spPr>
                <a:xfrm rot="16200000">
                  <a:off x="5086303" y="2424314"/>
                  <a:ext cx="1983080" cy="1983080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zh-CN" dirty="0"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</p:grp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C625190-C9FE-E567-C0B0-D80F2E69B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4364" y="5467538"/>
              <a:ext cx="1438215" cy="1438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67059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Document 3">
            <a:extLst>
              <a:ext uri="{FF2B5EF4-FFF2-40B4-BE49-F238E27FC236}">
                <a16:creationId xmlns:a16="http://schemas.microsoft.com/office/drawing/2014/main" id="{3C4627E4-BF29-6F33-A309-E0784D829732}"/>
              </a:ext>
            </a:extLst>
          </p:cNvPr>
          <p:cNvSpPr/>
          <p:nvPr/>
        </p:nvSpPr>
        <p:spPr>
          <a:xfrm>
            <a:off x="-36574" y="3563121"/>
            <a:ext cx="6894574" cy="7577506"/>
          </a:xfrm>
          <a:prstGeom prst="flowChartDocument">
            <a:avLst/>
          </a:prstGeom>
          <a:gradFill>
            <a:gsLst>
              <a:gs pos="72000">
                <a:schemeClr val="bg1"/>
              </a:gs>
              <a:gs pos="0">
                <a:schemeClr val="bg1"/>
              </a:gs>
              <a:gs pos="93000">
                <a:srgbClr val="FF0000"/>
              </a:gs>
              <a:gs pos="93000">
                <a:srgbClr val="FF0000"/>
              </a:gs>
              <a:gs pos="91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2" name="Flowchart: Document 1">
            <a:extLst>
              <a:ext uri="{FF2B5EF4-FFF2-40B4-BE49-F238E27FC236}">
                <a16:creationId xmlns:a16="http://schemas.microsoft.com/office/drawing/2014/main" id="{5817CEF9-6A54-CC83-B69E-70907604B1A3}"/>
              </a:ext>
            </a:extLst>
          </p:cNvPr>
          <p:cNvSpPr/>
          <p:nvPr/>
        </p:nvSpPr>
        <p:spPr>
          <a:xfrm rot="10800000">
            <a:off x="-15102" y="-55272"/>
            <a:ext cx="6858000" cy="7577506"/>
          </a:xfrm>
          <a:prstGeom prst="flowChartDocumen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93000">
                <a:srgbClr val="FF0000"/>
              </a:gs>
              <a:gs pos="93000">
                <a:srgbClr val="FF0000"/>
              </a:gs>
              <a:gs pos="91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2C67EC-2568-BA82-2C26-BC27F47BE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7991"/>
            <a:ext cx="6826725" cy="3623420"/>
          </a:xfrm>
          <a:prstGeom prst="rect">
            <a:avLst/>
          </a:prstGeom>
          <a:effectLst/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C06F257D-EDE5-0500-C1CE-4F089BA74246}"/>
              </a:ext>
            </a:extLst>
          </p:cNvPr>
          <p:cNvSpPr txBox="1"/>
          <p:nvPr/>
        </p:nvSpPr>
        <p:spPr>
          <a:xfrm>
            <a:off x="-1626540" y="5916922"/>
            <a:ext cx="6421081" cy="349711"/>
          </a:xfrm>
          <a:prstGeom prst="rect">
            <a:avLst/>
          </a:prstGeom>
          <a:noFill/>
        </p:spPr>
        <p:txBody>
          <a:bodyPr wrap="square" rtlCol="0">
            <a:normAutofit fontScale="95000"/>
          </a:bodyPr>
          <a:lstStyle/>
          <a:p>
            <a:pPr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400" dirty="0">
              <a:solidFill>
                <a:schemeClr val="bg1">
                  <a:lumMod val="6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E20B45A-222D-EA6C-8436-1AC4AF898F95}"/>
              </a:ext>
            </a:extLst>
          </p:cNvPr>
          <p:cNvSpPr txBox="1"/>
          <p:nvPr/>
        </p:nvSpPr>
        <p:spPr>
          <a:xfrm>
            <a:off x="-1632890" y="6568603"/>
            <a:ext cx="3267209" cy="292456"/>
          </a:xfrm>
          <a:prstGeom prst="rect">
            <a:avLst/>
          </a:prstGeom>
          <a:noFill/>
        </p:spPr>
        <p:txBody>
          <a:bodyPr wrap="none" rtlCol="0">
            <a:normAutofit fontScale="92500" lnSpcReduction="20000"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600" spc="300" dirty="0">
              <a:solidFill>
                <a:prstClr val="black">
                  <a:lumMod val="75000"/>
                  <a:lumOff val="25000"/>
                </a:prstClr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</a:endParaRPr>
          </a:p>
        </p:txBody>
      </p:sp>
      <p:sp>
        <p:nvSpPr>
          <p:cNvPr id="53" name="Metin kutusu 38">
            <a:extLst>
              <a:ext uri="{FF2B5EF4-FFF2-40B4-BE49-F238E27FC236}">
                <a16:creationId xmlns:a16="http://schemas.microsoft.com/office/drawing/2014/main" id="{6E67108F-196B-2AD4-DE33-736F19647D56}"/>
              </a:ext>
            </a:extLst>
          </p:cNvPr>
          <p:cNvSpPr txBox="1"/>
          <p:nvPr/>
        </p:nvSpPr>
        <p:spPr>
          <a:xfrm>
            <a:off x="-3093457" y="8179131"/>
            <a:ext cx="170565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tr-TR" sz="3200" b="1" dirty="0">
              <a:cs typeface="b titr"/>
            </a:endParaRPr>
          </a:p>
        </p:txBody>
      </p:sp>
      <p:sp>
        <p:nvSpPr>
          <p:cNvPr id="3" name="矩形: 圆角 26">
            <a:extLst>
              <a:ext uri="{FF2B5EF4-FFF2-40B4-BE49-F238E27FC236}">
                <a16:creationId xmlns:a16="http://schemas.microsoft.com/office/drawing/2014/main" id="{67E4C442-A7BA-1522-BB05-2CDC8427BE87}"/>
              </a:ext>
            </a:extLst>
          </p:cNvPr>
          <p:cNvSpPr/>
          <p:nvPr/>
        </p:nvSpPr>
        <p:spPr>
          <a:xfrm>
            <a:off x="-244685" y="5300048"/>
            <a:ext cx="7345541" cy="3762931"/>
          </a:xfrm>
          <a:prstGeom prst="roundRect">
            <a:avLst>
              <a:gd name="adj" fmla="val 50000"/>
            </a:avLst>
          </a:prstGeom>
          <a:noFill/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endParaRPr lang="en-US" sz="1600" dirty="0">
              <a:solidFill>
                <a:schemeClr val="tx1"/>
              </a:solidFill>
              <a:latin typeface="+mj-lt"/>
              <a:cs typeface="B Titr" panose="00000700000000000000" pitchFamily="2" charset="-78"/>
            </a:endParaRPr>
          </a:p>
          <a:p>
            <a:pPr algn="r" rtl="1"/>
            <a:endParaRPr lang="en-US" sz="1600" dirty="0">
              <a:solidFill>
                <a:schemeClr val="tx1"/>
              </a:solidFill>
              <a:latin typeface="+mj-lt"/>
              <a:cs typeface="B Titr" panose="00000700000000000000" pitchFamily="2" charset="-78"/>
            </a:endParaRPr>
          </a:p>
          <a:p>
            <a:pPr algn="r" rtl="1"/>
            <a:endParaRPr lang="en-US" sz="1600" dirty="0">
              <a:solidFill>
                <a:schemeClr val="tx1"/>
              </a:solidFill>
              <a:latin typeface="+mj-lt"/>
              <a:cs typeface="B Titr" panose="00000700000000000000" pitchFamily="2" charset="-78"/>
            </a:endParaRPr>
          </a:p>
          <a:p>
            <a:pPr algn="r" rtl="1"/>
            <a:r>
              <a:rPr lang="en-US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  </a:t>
            </a:r>
          </a:p>
          <a:p>
            <a:pPr algn="r" rtl="1"/>
            <a:r>
              <a:rPr lang="en-US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   </a:t>
            </a:r>
          </a:p>
          <a:p>
            <a:pPr algn="r" rtl="1"/>
            <a:endParaRPr lang="en-US" sz="1600" dirty="0">
              <a:solidFill>
                <a:schemeClr val="tx1"/>
              </a:solidFill>
              <a:latin typeface="+mj-lt"/>
              <a:cs typeface="B Titr" panose="00000700000000000000" pitchFamily="2" charset="-78"/>
            </a:endParaRPr>
          </a:p>
          <a:p>
            <a:pPr algn="r" rtl="1"/>
            <a:r>
              <a:rPr lang="en-US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          </a:t>
            </a:r>
            <a:r>
              <a:rPr lang="fa-IR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آدرس فروشگاه : تهران، خیابان سعدی جنوبی پاساژ رضوی همکف پلاک </a:t>
            </a:r>
            <a:r>
              <a:rPr lang="en-US" sz="20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9</a:t>
            </a:r>
            <a:endParaRPr lang="en-US" sz="2000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r" rtl="1"/>
            <a:r>
              <a:rPr lang="en-US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          </a:t>
            </a:r>
            <a:r>
              <a:rPr lang="fa-IR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تلفن تماس :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 </a:t>
            </a:r>
            <a:r>
              <a:rPr lang="en-US" sz="2200" dirty="0">
                <a:solidFill>
                  <a:schemeClr val="tx1"/>
                </a:solidFill>
                <a:cs typeface="B Mitra" panose="00000400000000000000" pitchFamily="2" charset="-78"/>
              </a:rPr>
              <a:t>3311 6506</a:t>
            </a:r>
            <a:r>
              <a:rPr lang="fa-IR" sz="2200" dirty="0">
                <a:solidFill>
                  <a:schemeClr val="tx1"/>
                </a:solidFill>
                <a:cs typeface="B Mitra" panose="00000400000000000000" pitchFamily="2" charset="-78"/>
              </a:rPr>
              <a:t>، </a:t>
            </a:r>
            <a:r>
              <a:rPr lang="en-US" sz="2200" dirty="0">
                <a:solidFill>
                  <a:schemeClr val="tx1"/>
                </a:solidFill>
                <a:cs typeface="B Mitra" panose="00000400000000000000" pitchFamily="2" charset="-78"/>
              </a:rPr>
              <a:t>3393 7049</a:t>
            </a:r>
            <a:r>
              <a:rPr lang="fa-IR" sz="2200" dirty="0">
                <a:solidFill>
                  <a:schemeClr val="tx1"/>
                </a:solidFill>
                <a:cs typeface="B Mitra" panose="00000400000000000000" pitchFamily="2" charset="-78"/>
              </a:rPr>
              <a:t>، </a:t>
            </a:r>
            <a:r>
              <a:rPr lang="en-US" sz="2200" dirty="0">
                <a:solidFill>
                  <a:schemeClr val="tx1"/>
                </a:solidFill>
                <a:cs typeface="B Mitra" panose="00000400000000000000" pitchFamily="2" charset="-78"/>
              </a:rPr>
              <a:t>(021)3397 3614</a:t>
            </a:r>
          </a:p>
          <a:p>
            <a:pPr algn="r" rtl="1"/>
            <a:endParaRPr lang="en-US" sz="1600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algn="r" rtl="1"/>
            <a:r>
              <a:rPr lang="en-US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          </a:t>
            </a:r>
            <a:r>
              <a:rPr lang="fa-IR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آدرس دفتر : تهران,جردن کوچه ایرج پلاک 40 ساختمان خاورمیانه</a:t>
            </a:r>
            <a:r>
              <a:rPr lang="en-US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 </a:t>
            </a:r>
            <a:r>
              <a:rPr lang="fa-IR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 واحد42</a:t>
            </a:r>
            <a:endParaRPr lang="fa-IR" sz="1600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algn="r" rtl="1"/>
            <a:r>
              <a:rPr lang="en-US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          </a:t>
            </a:r>
            <a:r>
              <a:rPr lang="fa-IR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تلفن تماس :</a:t>
            </a:r>
            <a:r>
              <a:rPr lang="en-US" sz="2200" dirty="0">
                <a:solidFill>
                  <a:schemeClr val="tx1"/>
                </a:solidFill>
                <a:cs typeface="B Titr" panose="00000700000000000000" pitchFamily="2" charset="-78"/>
              </a:rPr>
              <a:t>(021) 220 3 4 5 6 0-220 3 4 5 6 1</a:t>
            </a:r>
            <a:endParaRPr lang="en-US" sz="2200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algn="r" rtl="1"/>
            <a:endParaRPr lang="en-US" sz="1600" dirty="0">
              <a:solidFill>
                <a:schemeClr val="tx1"/>
              </a:solidFill>
            </a:endParaRPr>
          </a:p>
          <a:p>
            <a:pPr algn="r" rtl="1"/>
            <a:r>
              <a:rPr lang="en-US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          </a:t>
            </a:r>
            <a:r>
              <a:rPr lang="ar-SA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آدرس کارخانه </a:t>
            </a:r>
            <a:r>
              <a:rPr lang="fa-IR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: تهران , شهرکه صنعتی شمسآباد, گلبن ۶, پلاک ۲۰ </a:t>
            </a:r>
            <a:endParaRPr lang="en-US" sz="1600" dirty="0">
              <a:solidFill>
                <a:schemeClr val="tx1"/>
              </a:solidFill>
              <a:latin typeface="+mj-lt"/>
              <a:cs typeface="B Titr" panose="00000700000000000000" pitchFamily="2" charset="-78"/>
            </a:endParaRPr>
          </a:p>
          <a:p>
            <a:pPr algn="r" rtl="1"/>
            <a:endParaRPr lang="en-US" sz="1600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r" rtl="1"/>
            <a:r>
              <a:rPr lang="en-US" sz="1600" dirty="0">
                <a:solidFill>
                  <a:schemeClr val="tx1"/>
                </a:solidFill>
                <a:cs typeface="B Titr" panose="00000700000000000000" pitchFamily="2" charset="-78"/>
              </a:rPr>
              <a:t>          </a:t>
            </a:r>
            <a:r>
              <a:rPr lang="fa-IR" sz="1600" dirty="0">
                <a:solidFill>
                  <a:schemeClr val="tx1"/>
                </a:solidFill>
                <a:cs typeface="B Titr" panose="00000700000000000000" pitchFamily="2" charset="-78"/>
              </a:rPr>
              <a:t>تلفن همراه </a:t>
            </a:r>
            <a:r>
              <a:rPr lang="fa-IR" sz="2000" dirty="0">
                <a:solidFill>
                  <a:schemeClr val="tx1"/>
                </a:solidFill>
                <a:cs typeface="B Titr" panose="00000700000000000000" pitchFamily="2" charset="-78"/>
              </a:rPr>
              <a:t>:</a:t>
            </a:r>
            <a:r>
              <a:rPr lang="en-US" sz="2000" dirty="0">
                <a:solidFill>
                  <a:schemeClr val="tx1"/>
                </a:solidFill>
                <a:cs typeface="B Titr" panose="00000700000000000000" pitchFamily="2" charset="-78"/>
              </a:rPr>
              <a:t> </a:t>
            </a:r>
            <a:r>
              <a:rPr lang="en-US" sz="2200" dirty="0">
                <a:solidFill>
                  <a:schemeClr val="tx1"/>
                </a:solidFill>
                <a:cs typeface="B Mitra" panose="00000400000000000000" pitchFamily="2" charset="-78"/>
              </a:rPr>
              <a:t>0912 78 78 205</a:t>
            </a:r>
            <a:r>
              <a:rPr lang="fa-IR" sz="2400" dirty="0">
                <a:solidFill>
                  <a:schemeClr val="tx1"/>
                </a:solidFill>
                <a:cs typeface="B Mitra" panose="00000400000000000000" pitchFamily="2" charset="-78"/>
              </a:rPr>
              <a:t>، </a:t>
            </a:r>
            <a:r>
              <a:rPr lang="en-US" sz="2200" dirty="0">
                <a:solidFill>
                  <a:schemeClr val="tx1"/>
                </a:solidFill>
                <a:cs typeface="B Mitra" panose="00000400000000000000" pitchFamily="2" charset="-78"/>
              </a:rPr>
              <a:t>0912 244 53 09      </a:t>
            </a:r>
            <a:r>
              <a:rPr lang="fa-IR" sz="2200" dirty="0">
                <a:solidFill>
                  <a:schemeClr val="tx1"/>
                </a:solidFill>
                <a:cs typeface="B Mitra" panose="00000400000000000000" pitchFamily="2" charset="-78"/>
              </a:rPr>
              <a:t> </a:t>
            </a:r>
            <a:endParaRPr lang="en-US" sz="2200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algn="r" rtl="1"/>
            <a:endParaRPr lang="en-US" sz="1600" dirty="0">
              <a:solidFill>
                <a:schemeClr val="tx1"/>
              </a:solidFill>
              <a:cs typeface="B Titr" panose="00000700000000000000" pitchFamily="2" charset="-78"/>
            </a:endParaRPr>
          </a:p>
          <a:p>
            <a:pPr algn="r" rtl="1"/>
            <a:endParaRPr lang="en-US" sz="1600" dirty="0">
              <a:solidFill>
                <a:schemeClr val="tx1"/>
              </a:solidFill>
              <a:latin typeface="+mj-lt"/>
              <a:cs typeface="B Titr" panose="00000700000000000000" pitchFamily="2" charset="-78"/>
            </a:endParaRPr>
          </a:p>
          <a:p>
            <a:pPr algn="r" rtl="1"/>
            <a:endParaRPr lang="en-US" sz="1600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algn="r" rtl="1"/>
            <a:endParaRPr lang="en-US" sz="1600" dirty="0">
              <a:solidFill>
                <a:schemeClr val="tx1"/>
              </a:solidFill>
              <a:cs typeface="B Mitra" panose="00000400000000000000" pitchFamily="2" charset="-78"/>
            </a:endParaRPr>
          </a:p>
          <a:p>
            <a:pPr algn="r" rtl="1"/>
            <a:r>
              <a:rPr lang="en-US" sz="1600" dirty="0">
                <a:solidFill>
                  <a:schemeClr val="tx1"/>
                </a:solidFill>
                <a:latin typeface="+mj-lt"/>
                <a:cs typeface="B Titr" panose="00000700000000000000" pitchFamily="2" charset="-78"/>
              </a:rPr>
              <a:t> </a:t>
            </a:r>
          </a:p>
          <a:p>
            <a:pPr algn="r" rtl="1"/>
            <a:endParaRPr lang="fa-IR" sz="1600" dirty="0">
              <a:solidFill>
                <a:schemeClr val="tx1"/>
              </a:solidFill>
              <a:latin typeface="Shabnam Light" panose="020B0603030804020204" pitchFamily="34" charset="-78"/>
              <a:cs typeface="Shabnam Light" panose="020B0603030804020204" pitchFamily="34" charset="-7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3D5D4-9757-42AE-88AD-AC959DA1F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317" y="7915210"/>
            <a:ext cx="660769" cy="66076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9E3AB63-9B0B-A791-4D7B-F7507B2B84E1}"/>
              </a:ext>
            </a:extLst>
          </p:cNvPr>
          <p:cNvGrpSpPr/>
          <p:nvPr/>
        </p:nvGrpSpPr>
        <p:grpSpPr>
          <a:xfrm>
            <a:off x="45383" y="9951477"/>
            <a:ext cx="6693051" cy="1957321"/>
            <a:chOff x="45383" y="9951477"/>
            <a:chExt cx="6693051" cy="195732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46EF72-7595-CEDD-A827-CAA233EE152C}"/>
                </a:ext>
              </a:extLst>
            </p:cNvPr>
            <p:cNvGrpSpPr/>
            <p:nvPr/>
          </p:nvGrpSpPr>
          <p:grpSpPr>
            <a:xfrm>
              <a:off x="45383" y="9955013"/>
              <a:ext cx="2565339" cy="1953785"/>
              <a:chOff x="-2867392" y="7724583"/>
              <a:chExt cx="2373689" cy="1805621"/>
            </a:xfrm>
          </p:grpSpPr>
          <p:pic>
            <p:nvPicPr>
              <p:cNvPr id="16" name="Resim 7" descr="grafik, yazı tipi, tipografi, grafik tasarım içeren bir resim&#10;&#10;Açıklama otomatik olarak oluşturuldu">
                <a:extLst>
                  <a:ext uri="{FF2B5EF4-FFF2-40B4-BE49-F238E27FC236}">
                    <a16:creationId xmlns:a16="http://schemas.microsoft.com/office/drawing/2014/main" id="{F3DDE27C-BA7C-96C4-1891-FDC20551C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277352" y="7724583"/>
                <a:ext cx="1293085" cy="132437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  <a:softEdge rad="12700"/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sp useBgFill="1">
            <p:nvSpPr>
              <p:cNvPr id="17" name="文本框 19">
                <a:extLst>
                  <a:ext uri="{FF2B5EF4-FFF2-40B4-BE49-F238E27FC236}">
                    <a16:creationId xmlns:a16="http://schemas.microsoft.com/office/drawing/2014/main" id="{5AB4F8DC-9234-F7A4-0434-BE85855A73E0}"/>
                  </a:ext>
                </a:extLst>
              </p:cNvPr>
              <p:cNvSpPr txBox="1"/>
              <p:nvPr/>
            </p:nvSpPr>
            <p:spPr>
              <a:xfrm>
                <a:off x="-2388733" y="9158001"/>
                <a:ext cx="1895030" cy="305171"/>
              </a:xfrm>
              <a:prstGeom prst="rect">
                <a:avLst/>
              </a:prstGeom>
            </p:spPr>
            <p:txBody>
              <a:bodyPr wrap="none" rtlCol="0">
                <a:normAutofit lnSpcReduction="10000"/>
              </a:bodyPr>
              <a:lstStyle/>
              <a:p>
                <a:pPr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600" spc="300" dirty="0">
                    <a:latin typeface="思源宋体 CN Light" panose="02020300000000000000" pitchFamily="18" charset="-122"/>
                    <a:ea typeface="思源宋体 CN Light" panose="02020300000000000000" pitchFamily="18" charset="-122"/>
                    <a:cs typeface="B Titr" panose="00000700000000000000" pitchFamily="2" charset="-78"/>
                  </a:rPr>
                  <a:t>masoomiyan.ir</a:t>
                </a:r>
                <a:endParaRPr lang="zh-CN" altLang="en-US" sz="1600" spc="300" dirty="0">
                  <a:latin typeface="思源宋体 CN Light" panose="02020300000000000000" pitchFamily="18" charset="-122"/>
                  <a:ea typeface="思源宋体 CN Light" panose="02020300000000000000" pitchFamily="18" charset="-122"/>
                  <a:cs typeface="B Titr" panose="00000700000000000000" pitchFamily="2" charset="-78"/>
                </a:endParaRPr>
              </a:p>
            </p:txBody>
          </p:sp>
          <p:pic>
            <p:nvPicPr>
              <p:cNvPr id="21" name="Resim 1" descr="simge, sembol, logo, kırpıntı çizim, grafik içeren bir resim&#10;&#10;Açıklama otomatik olarak oluşturuldu">
                <a:extLst>
                  <a:ext uri="{FF2B5EF4-FFF2-40B4-BE49-F238E27FC236}">
                    <a16:creationId xmlns:a16="http://schemas.microsoft.com/office/drawing/2014/main" id="{29A4A84F-91F0-B74F-5159-205FF7E8F7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2867392" y="9075947"/>
                <a:ext cx="535405" cy="454257"/>
              </a:xfrm>
              <a:prstGeom prst="ellipse">
                <a:avLst/>
              </a:prstGeom>
              <a:ln>
                <a:noFill/>
              </a:ln>
              <a:effectLst>
                <a:softEdge rad="31750"/>
              </a:effectLst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0808F6A-4F14-CE11-8E0C-33D4939479A5}"/>
                </a:ext>
              </a:extLst>
            </p:cNvPr>
            <p:cNvGrpSpPr/>
            <p:nvPr/>
          </p:nvGrpSpPr>
          <p:grpSpPr>
            <a:xfrm>
              <a:off x="4183552" y="9951477"/>
              <a:ext cx="2554882" cy="1957321"/>
              <a:chOff x="3961805" y="9138418"/>
              <a:chExt cx="2554882" cy="1957321"/>
            </a:xfrm>
          </p:grpSpPr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B07D33D1-D389-D4C9-3FA9-666A9BCB59D9}"/>
                  </a:ext>
                </a:extLst>
              </p:cNvPr>
              <p:cNvGrpSpPr/>
              <p:nvPr/>
            </p:nvGrpSpPr>
            <p:grpSpPr>
              <a:xfrm>
                <a:off x="3961805" y="9138418"/>
                <a:ext cx="2045281" cy="1957321"/>
                <a:chOff x="4230463" y="9307358"/>
                <a:chExt cx="1833058" cy="1827975"/>
              </a:xfrm>
            </p:grpSpPr>
            <p:pic>
              <p:nvPicPr>
                <p:cNvPr id="14" name="Resim 9" descr="kalıp, desen, düzen, metin, grafik, tipografi içeren bir resim&#10;&#10;Açıklama otomatik olarak oluşturuldu">
                  <a:extLst>
                    <a:ext uri="{FF2B5EF4-FFF2-40B4-BE49-F238E27FC236}">
                      <a16:creationId xmlns:a16="http://schemas.microsoft.com/office/drawing/2014/main" id="{82224694-5CE0-469A-ACCA-2C3BF32E35F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06813" y="9307358"/>
                  <a:ext cx="1256708" cy="1341089"/>
                </a:xfrm>
                <a:prstGeom prst="roundRect">
                  <a:avLst>
                    <a:gd name="adj" fmla="val 16667"/>
                  </a:avLst>
                </a:prstGeom>
                <a:ln>
                  <a:noFill/>
                </a:ln>
                <a:effectLst>
                  <a:outerShdw blurRad="76200" dist="38100" dir="7800000" algn="tl" rotWithShape="0">
                    <a:srgbClr val="000000">
                      <a:alpha val="40000"/>
                    </a:srgbClr>
                  </a:outerShdw>
                </a:effectLst>
                <a:scene3d>
                  <a:camera prst="orthographicFront"/>
                  <a:lightRig rig="contrasting" dir="t">
                    <a:rot lat="0" lon="0" rev="4200000"/>
                  </a:lightRig>
                </a:scene3d>
                <a:sp3d prstMaterial="plastic">
                  <a:bevelT w="381000" h="114300" prst="relaxedInset"/>
                  <a:contourClr>
                    <a:srgbClr val="969696"/>
                  </a:contourClr>
                </a:sp3d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3456C534-0D2D-55C2-931E-B70C99CE26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30463" y="10681076"/>
                  <a:ext cx="454257" cy="454257"/>
                </a:xfrm>
                <a:prstGeom prst="rect">
                  <a:avLst/>
                </a:prstGeom>
              </p:spPr>
            </p:pic>
          </p:grpSp>
          <p:sp useBgFill="1">
            <p:nvSpPr>
              <p:cNvPr id="13" name="文本框 19">
                <a:extLst>
                  <a:ext uri="{FF2B5EF4-FFF2-40B4-BE49-F238E27FC236}">
                    <a16:creationId xmlns:a16="http://schemas.microsoft.com/office/drawing/2014/main" id="{7AFE44D8-DA64-58B9-741A-E8F03E5CA84D}"/>
                  </a:ext>
                </a:extLst>
              </p:cNvPr>
              <p:cNvSpPr txBox="1"/>
              <p:nvPr/>
            </p:nvSpPr>
            <p:spPr>
              <a:xfrm>
                <a:off x="4468654" y="10694564"/>
                <a:ext cx="2048033" cy="330212"/>
              </a:xfrm>
              <a:prstGeom prst="rect">
                <a:avLst/>
              </a:prstGeom>
            </p:spPr>
            <p:txBody>
              <a:bodyPr wrap="none" rtlCol="0">
                <a:normAutofit lnSpcReduction="10000"/>
              </a:bodyPr>
              <a:lstStyle/>
              <a:p>
                <a:pPr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1600" spc="300" dirty="0">
                    <a:latin typeface="思源宋体 CN Light" panose="02020300000000000000" pitchFamily="18" charset="-122"/>
                    <a:ea typeface="思源宋体 CN Light" panose="02020300000000000000" pitchFamily="18" charset="-122"/>
                    <a:cs typeface="B Titr" panose="00000700000000000000" pitchFamily="2" charset="-78"/>
                  </a:rPr>
                  <a:t>masoomiyan.ir</a:t>
                </a:r>
                <a:endParaRPr lang="zh-CN" altLang="en-US" sz="1600" spc="300" dirty="0">
                  <a:latin typeface="思源宋体 CN Light" panose="02020300000000000000" pitchFamily="18" charset="-122"/>
                  <a:ea typeface="思源宋体 CN Light" panose="02020300000000000000" pitchFamily="18" charset="-122"/>
                  <a:cs typeface="B Titr" panose="00000700000000000000" pitchFamily="2" charset="-78"/>
                </a:endParaRP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5FA76D0-3E91-0100-CB76-B2D9AC8681AE}"/>
              </a:ext>
            </a:extLst>
          </p:cNvPr>
          <p:cNvGrpSpPr/>
          <p:nvPr/>
        </p:nvGrpSpPr>
        <p:grpSpPr>
          <a:xfrm>
            <a:off x="218459" y="260834"/>
            <a:ext cx="1546739" cy="1392262"/>
            <a:chOff x="2310538" y="4923204"/>
            <a:chExt cx="2641600" cy="2641600"/>
          </a:xfrm>
        </p:grpSpPr>
        <p:grpSp>
          <p:nvGrpSpPr>
            <p:cNvPr id="24" name="组合 1">
              <a:extLst>
                <a:ext uri="{FF2B5EF4-FFF2-40B4-BE49-F238E27FC236}">
                  <a16:creationId xmlns:a16="http://schemas.microsoft.com/office/drawing/2014/main" id="{84C276ED-FC5C-EBE4-BCD8-CB1182812C5D}"/>
                </a:ext>
              </a:extLst>
            </p:cNvPr>
            <p:cNvGrpSpPr/>
            <p:nvPr/>
          </p:nvGrpSpPr>
          <p:grpSpPr>
            <a:xfrm>
              <a:off x="2310538" y="4923204"/>
              <a:ext cx="2641600" cy="2641600"/>
              <a:chOff x="4761131" y="2461573"/>
              <a:chExt cx="2641600" cy="2641600"/>
            </a:xfrm>
            <a:gradFill>
              <a:gsLst>
                <a:gs pos="55000">
                  <a:schemeClr val="bg1">
                    <a:lumMod val="97000"/>
                    <a:lumOff val="3000"/>
                  </a:schemeClr>
                </a:gs>
                <a:gs pos="23000">
                  <a:schemeClr val="bg1">
                    <a:alpha val="80000"/>
                  </a:schemeClr>
                </a:gs>
                <a:gs pos="30000">
                  <a:schemeClr val="bg1">
                    <a:alpha val="90000"/>
                  </a:schemeClr>
                </a:gs>
              </a:gsLst>
              <a:lin ang="10200000" scaled="0"/>
            </a:gradFill>
          </p:grpSpPr>
          <p:sp>
            <p:nvSpPr>
              <p:cNvPr id="27" name="椭圆 4">
                <a:extLst>
                  <a:ext uri="{FF2B5EF4-FFF2-40B4-BE49-F238E27FC236}">
                    <a16:creationId xmlns:a16="http://schemas.microsoft.com/office/drawing/2014/main" id="{A0A4CE14-92CC-281C-090A-E2F2AAC111CD}"/>
                  </a:ext>
                </a:extLst>
              </p:cNvPr>
              <p:cNvSpPr/>
              <p:nvPr/>
            </p:nvSpPr>
            <p:spPr>
              <a:xfrm>
                <a:off x="4761131" y="2461573"/>
                <a:ext cx="2641600" cy="2641600"/>
              </a:xfrm>
              <a:prstGeom prst="ellipse">
                <a:avLst/>
              </a:prstGeom>
              <a:grpFill/>
              <a:ln w="38100">
                <a:gradFill>
                  <a:gsLst>
                    <a:gs pos="0">
                      <a:srgbClr val="FF0000"/>
                    </a:gs>
                    <a:gs pos="31000">
                      <a:srgbClr val="3A4F90">
                        <a:alpha val="0"/>
                      </a:srgbClr>
                    </a:gs>
                    <a:gs pos="62000">
                      <a:srgbClr val="3A4F90">
                        <a:alpha val="90000"/>
                      </a:srgbClr>
                    </a:gs>
                    <a:gs pos="90000">
                      <a:srgbClr val="3A4F90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grpSp>
            <p:nvGrpSpPr>
              <p:cNvPr id="28" name="组合 12">
                <a:extLst>
                  <a:ext uri="{FF2B5EF4-FFF2-40B4-BE49-F238E27FC236}">
                    <a16:creationId xmlns:a16="http://schemas.microsoft.com/office/drawing/2014/main" id="{D0B5FF73-214B-DCDC-432D-F7AFCBDA7D00}"/>
                  </a:ext>
                </a:extLst>
              </p:cNvPr>
              <p:cNvGrpSpPr/>
              <p:nvPr/>
            </p:nvGrpSpPr>
            <p:grpSpPr>
              <a:xfrm>
                <a:off x="5295293" y="3014024"/>
                <a:ext cx="1569056" cy="1546886"/>
                <a:chOff x="5062704" y="2424314"/>
                <a:chExt cx="2024836" cy="1996226"/>
              </a:xfrm>
              <a:grpFill/>
            </p:grpSpPr>
            <p:sp>
              <p:nvSpPr>
                <p:cNvPr id="29" name="弧形 43">
                  <a:extLst>
                    <a:ext uri="{FF2B5EF4-FFF2-40B4-BE49-F238E27FC236}">
                      <a16:creationId xmlns:a16="http://schemas.microsoft.com/office/drawing/2014/main" id="{70E014C3-3CC4-6E7D-DE5C-2F5F1663AE76}"/>
                    </a:ext>
                  </a:extLst>
                </p:cNvPr>
                <p:cNvSpPr/>
                <p:nvPr/>
              </p:nvSpPr>
              <p:spPr>
                <a:xfrm rot="10800000">
                  <a:off x="5104459" y="2437460"/>
                  <a:ext cx="1983081" cy="1983080"/>
                </a:xfrm>
                <a:prstGeom prst="arc">
                  <a:avLst>
                    <a:gd name="adj1" fmla="val 10214044"/>
                    <a:gd name="adj2" fmla="val 310579"/>
                  </a:avLst>
                </a:prstGeom>
                <a:grpFill/>
                <a:ln w="190500" cap="flat" cmpd="sng" algn="ctr">
                  <a:gradFill flip="none" rotWithShape="1">
                    <a:gsLst>
                      <a:gs pos="100000">
                        <a:srgbClr val="FF0000"/>
                      </a:gs>
                      <a:gs pos="0">
                        <a:srgbClr val="3A4F90">
                          <a:alpha val="0"/>
                        </a:srgbClr>
                      </a:gs>
                    </a:gsLst>
                    <a:lin ang="0" scaled="1"/>
                  </a:gradFill>
                  <a:prstDash val="solid"/>
                  <a:miter lim="800000"/>
                  <a:headEnd type="none" w="sm" len="sm"/>
                  <a:tailEnd type="triangle" w="sm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 dirty="0">
                    <a:solidFill>
                      <a:srgbClr val="262626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sp>
              <p:nvSpPr>
                <p:cNvPr id="30" name="弧形 45">
                  <a:extLst>
                    <a:ext uri="{FF2B5EF4-FFF2-40B4-BE49-F238E27FC236}">
                      <a16:creationId xmlns:a16="http://schemas.microsoft.com/office/drawing/2014/main" id="{4F833CB0-6D25-B84B-3EBC-8F55554809ED}"/>
                    </a:ext>
                  </a:extLst>
                </p:cNvPr>
                <p:cNvSpPr/>
                <p:nvPr/>
              </p:nvSpPr>
              <p:spPr>
                <a:xfrm>
                  <a:off x="5062704" y="2424315"/>
                  <a:ext cx="1983081" cy="1983080"/>
                </a:xfrm>
                <a:prstGeom prst="arc">
                  <a:avLst>
                    <a:gd name="adj1" fmla="val 10214044"/>
                    <a:gd name="adj2" fmla="val 310579"/>
                  </a:avLst>
                </a:prstGeom>
                <a:grpFill/>
                <a:ln w="190500" cap="flat" cmpd="sng" algn="ctr">
                  <a:gradFill flip="none" rotWithShape="1">
                    <a:gsLst>
                      <a:gs pos="100000">
                        <a:srgbClr val="FF0000"/>
                      </a:gs>
                      <a:gs pos="0">
                        <a:srgbClr val="3A4F90">
                          <a:alpha val="0"/>
                        </a:srgbClr>
                      </a:gs>
                    </a:gsLst>
                    <a:lin ang="0" scaled="1"/>
                  </a:gradFill>
                  <a:prstDash val="solid"/>
                  <a:miter lim="800000"/>
                  <a:headEnd type="none" w="sm" len="sm"/>
                  <a:tailEnd type="triangle" w="sm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 dirty="0">
                    <a:solidFill>
                      <a:srgbClr val="262626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sp>
              <p:nvSpPr>
                <p:cNvPr id="31" name="椭圆 46">
                  <a:extLst>
                    <a:ext uri="{FF2B5EF4-FFF2-40B4-BE49-F238E27FC236}">
                      <a16:creationId xmlns:a16="http://schemas.microsoft.com/office/drawing/2014/main" id="{6F2192B9-4807-0AA8-B0D9-325DB7BBDC3E}"/>
                    </a:ext>
                  </a:extLst>
                </p:cNvPr>
                <p:cNvSpPr/>
                <p:nvPr/>
              </p:nvSpPr>
              <p:spPr>
                <a:xfrm rot="16200000">
                  <a:off x="5086303" y="2424314"/>
                  <a:ext cx="1983080" cy="1983080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zh-CN" dirty="0"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</p:grp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6065360-7D67-9004-BBD4-ECD0E1DB9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4364" y="5467538"/>
              <a:ext cx="1438215" cy="1438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38499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 nodePh="1">
                                  <p:stCondLst>
                                    <p:cond delay="175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8">
            <a:extLst>
              <a:ext uri="{FF2B5EF4-FFF2-40B4-BE49-F238E27FC236}">
                <a16:creationId xmlns:a16="http://schemas.microsoft.com/office/drawing/2014/main" id="{13E2E72E-A072-FDD3-139C-4197CBBF4800}"/>
              </a:ext>
            </a:extLst>
          </p:cNvPr>
          <p:cNvSpPr/>
          <p:nvPr/>
        </p:nvSpPr>
        <p:spPr>
          <a:xfrm rot="10800000" flipH="1">
            <a:off x="0" y="354761"/>
            <a:ext cx="6858000" cy="6771009"/>
          </a:xfrm>
          <a:prstGeom prst="flowChartDocumen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93000">
                <a:srgbClr val="FF0000"/>
              </a:gs>
              <a:gs pos="93000">
                <a:srgbClr val="FF0000"/>
              </a:gs>
              <a:gs pos="91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3" name="Flowchart: Document 2">
            <a:extLst>
              <a:ext uri="{FF2B5EF4-FFF2-40B4-BE49-F238E27FC236}">
                <a16:creationId xmlns:a16="http://schemas.microsoft.com/office/drawing/2014/main" id="{F49B044A-CC35-A780-4976-5158B0DA1C36}"/>
              </a:ext>
            </a:extLst>
          </p:cNvPr>
          <p:cNvSpPr/>
          <p:nvPr/>
        </p:nvSpPr>
        <p:spPr>
          <a:xfrm flipH="1">
            <a:off x="0" y="5917621"/>
            <a:ext cx="6858000" cy="5851195"/>
          </a:xfrm>
          <a:prstGeom prst="flowChartDocument">
            <a:avLst/>
          </a:prstGeom>
          <a:gradFill>
            <a:gsLst>
              <a:gs pos="78000">
                <a:srgbClr val="F8F8F8"/>
              </a:gs>
              <a:gs pos="0">
                <a:schemeClr val="bg1"/>
              </a:gs>
              <a:gs pos="100000">
                <a:srgbClr val="FF0000"/>
              </a:gs>
              <a:gs pos="100000">
                <a:srgbClr val="FF0000"/>
              </a:gs>
              <a:gs pos="100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 fontAlgn="base"/>
            <a:r>
              <a:rPr lang="en-US" sz="2200" dirty="0">
                <a:solidFill>
                  <a:schemeClr val="tx1"/>
                </a:solidFill>
                <a:latin typeface="Shabnam Light" panose="020B0603030804020204" pitchFamily="34" charset="-78"/>
                <a:cs typeface="Shabnam Light" panose="020B0603030804020204" pitchFamily="34" charset="-78"/>
              </a:rPr>
              <a:t> </a:t>
            </a:r>
            <a:r>
              <a:rPr lang="ar-SA" sz="2200" dirty="0">
                <a:solidFill>
                  <a:schemeClr val="tx1"/>
                </a:solidFill>
                <a:latin typeface="Shabnam Light" panose="020B0603030804020204" pitchFamily="34" charset="-78"/>
                <a:cs typeface="Shabnam Light" panose="020B0603030804020204" pitchFamily="34" charset="-78"/>
              </a:rPr>
              <a:t>تسمه معصومیان</a:t>
            </a:r>
            <a:endParaRPr lang="en-US" sz="2200" dirty="0">
              <a:solidFill>
                <a:schemeClr val="tx1"/>
              </a:solidFill>
              <a:latin typeface="Shabnam Light" panose="020B0603030804020204" pitchFamily="34" charset="-78"/>
              <a:cs typeface="Shabnam Light" panose="020B0603030804020204" pitchFamily="34" charset="-78"/>
            </a:endParaRPr>
          </a:p>
          <a:p>
            <a:pPr algn="ctr" rtl="1" fontAlgn="base"/>
            <a:r>
              <a:rPr lang="ar-SA" sz="2200" dirty="0">
                <a:solidFill>
                  <a:schemeClr val="tx1"/>
                </a:solidFill>
                <a:latin typeface="Shabnam Light" panose="020B0603030804020204" pitchFamily="34" charset="-78"/>
                <a:cs typeface="Shabnam Light" panose="020B0603030804020204" pitchFamily="34" charset="-78"/>
              </a:rPr>
              <a:t> نسل اول این مجموعه فعالیت خود را از سال ۱۳۴۰ در زمینه قطعات صنعتی و تسمه پروانه آغاز نمود و همچنین جزو اولین نمایندگان کارخانه تسمه پروانه کفش ملی تحت لیسانس </a:t>
            </a:r>
            <a:r>
              <a:rPr lang="en-US" sz="2200" dirty="0">
                <a:solidFill>
                  <a:schemeClr val="tx1"/>
                </a:solidFill>
                <a:latin typeface="Shabnam Light" panose="020B0603030804020204" pitchFamily="34" charset="-78"/>
                <a:cs typeface="Shabnam Light" panose="020B0603030804020204" pitchFamily="34" charset="-78"/>
              </a:rPr>
              <a:t>  (BF  Goodrich ) </a:t>
            </a:r>
            <a:r>
              <a:rPr lang="ar-SA" sz="2200" dirty="0">
                <a:solidFill>
                  <a:schemeClr val="tx1"/>
                </a:solidFill>
                <a:latin typeface="Shabnam Light" panose="020B0603030804020204" pitchFamily="34" charset="-78"/>
                <a:cs typeface="Shabnam Light" panose="020B0603030804020204" pitchFamily="34" charset="-78"/>
              </a:rPr>
              <a:t>مرحوم دکتر محمدتقی ایروانی بوده است. با پیشرفت تکنولوژی و محدودیت تولید در ایران اقدام به واردات کالا نموده است. </a:t>
            </a:r>
            <a:endParaRPr lang="en-US" sz="2200" dirty="0">
              <a:solidFill>
                <a:schemeClr val="tx1"/>
              </a:solidFill>
              <a:latin typeface="Shabnam Light" panose="020B0603030804020204" pitchFamily="34" charset="-78"/>
              <a:cs typeface="Shabnam Light" panose="020B0603030804020204" pitchFamily="34" charset="-78"/>
            </a:endParaRPr>
          </a:p>
          <a:p>
            <a:pPr algn="ctr" rtl="1" fontAlgn="base"/>
            <a:r>
              <a:rPr lang="ar-SA" sz="2200" dirty="0">
                <a:solidFill>
                  <a:schemeClr val="tx1"/>
                </a:solidFill>
                <a:latin typeface="Shabnam Light" panose="020B0603030804020204" pitchFamily="34" charset="-78"/>
                <a:cs typeface="Shabnam Light" panose="020B0603030804020204" pitchFamily="34" charset="-78"/>
              </a:rPr>
              <a:t>نسل دوم با بیش از ۴۰ سال حضور مستمر در بازار و انتقال تجربه ادامه فعالیت داده و ۲۰ سال مداوم نمایندگی انحصاری تسمه‌های </a:t>
            </a:r>
            <a:r>
              <a:rPr lang="en-US" sz="2200" dirty="0">
                <a:solidFill>
                  <a:schemeClr val="tx1"/>
                </a:solidFill>
                <a:latin typeface="Shabnam Light" panose="020B0603030804020204" pitchFamily="34" charset="-78"/>
                <a:cs typeface="Shabnam Light" panose="020B0603030804020204" pitchFamily="34" charset="-78"/>
              </a:rPr>
              <a:t>  BANDO </a:t>
            </a:r>
            <a:r>
              <a:rPr lang="ar-SA" sz="2200" dirty="0">
                <a:solidFill>
                  <a:schemeClr val="tx1"/>
                </a:solidFill>
                <a:latin typeface="Shabnam Light" panose="020B0603030804020204" pitchFamily="34" charset="-78"/>
                <a:cs typeface="Shabnam Light" panose="020B0603030804020204" pitchFamily="34" charset="-78"/>
              </a:rPr>
              <a:t>ژاپن را در کارنامه خود دارد.</a:t>
            </a:r>
            <a:endParaRPr lang="en-US" sz="2200" dirty="0">
              <a:solidFill>
                <a:schemeClr val="tx1"/>
              </a:solidFill>
              <a:latin typeface="Shabnam Light" panose="020B0603030804020204" pitchFamily="34" charset="-78"/>
              <a:cs typeface="Shabnam Light" panose="020B0603030804020204" pitchFamily="34" charset="-78"/>
            </a:endParaRPr>
          </a:p>
          <a:p>
            <a:pPr algn="ctr" rtl="1" fontAlgn="base"/>
            <a:r>
              <a:rPr lang="ar-SA" sz="2200" dirty="0">
                <a:solidFill>
                  <a:schemeClr val="tx1"/>
                </a:solidFill>
                <a:latin typeface="Shabnam Light" panose="020B0603030804020204" pitchFamily="34" charset="-78"/>
                <a:cs typeface="Shabnam Light" panose="020B0603030804020204" pitchFamily="34" charset="-78"/>
              </a:rPr>
              <a:t> اینک نسل سوم با داشتن کادری مجرب دارای چندین نمایندگی و برندهای ثبت شده آماده ارائه خدمات با تضمین اصالت کالا و قیمتی مناسب به صنایع و کارخانجات مرتبط می‌باشد.</a:t>
            </a:r>
            <a:endParaRPr lang="en-US" sz="2200" dirty="0">
              <a:solidFill>
                <a:schemeClr val="tx1"/>
              </a:solidFill>
              <a:latin typeface="Shabnam Light" panose="020B0603030804020204" pitchFamily="34" charset="-78"/>
              <a:cs typeface="Shabnam Light" panose="020B0603030804020204" pitchFamily="34" charset="-78"/>
            </a:endParaRPr>
          </a:p>
        </p:txBody>
      </p:sp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54EE6F2F-B5B3-6787-60FA-F545F34B1C48}"/>
              </a:ext>
            </a:extLst>
          </p:cNvPr>
          <p:cNvSpPr/>
          <p:nvPr/>
        </p:nvSpPr>
        <p:spPr>
          <a:xfrm rot="20013036" flipV="1">
            <a:off x="-662592" y="2405462"/>
            <a:ext cx="9033600" cy="7093552"/>
          </a:xfrm>
          <a:custGeom>
            <a:avLst/>
            <a:gdLst>
              <a:gd name="connsiteX0" fmla="*/ 6918421 w 7349795"/>
              <a:gd name="connsiteY0" fmla="*/ 1078553 h 3347513"/>
              <a:gd name="connsiteX1" fmla="*/ 5828923 w 7349795"/>
              <a:gd name="connsiteY1" fmla="*/ 2596068 h 3347513"/>
              <a:gd name="connsiteX2" fmla="*/ 3980668 w 7349795"/>
              <a:gd name="connsiteY2" fmla="*/ 3335370 h 3347513"/>
              <a:gd name="connsiteX3" fmla="*/ 2463153 w 7349795"/>
              <a:gd name="connsiteY3" fmla="*/ 2946263 h 3347513"/>
              <a:gd name="connsiteX4" fmla="*/ 1529298 w 7349795"/>
              <a:gd name="connsiteY4" fmla="*/ 1584391 h 3347513"/>
              <a:gd name="connsiteX5" fmla="*/ 50694 w 7349795"/>
              <a:gd name="connsiteY5" fmla="*/ 203063 h 3347513"/>
              <a:gd name="connsiteX6" fmla="*/ 3533196 w 7349795"/>
              <a:gd name="connsiteY6" fmla="*/ 125242 h 3347513"/>
              <a:gd name="connsiteX7" fmla="*/ 5206353 w 7349795"/>
              <a:gd name="connsiteY7" fmla="*/ 8510 h 3347513"/>
              <a:gd name="connsiteX8" fmla="*/ 7249162 w 7349795"/>
              <a:gd name="connsiteY8" fmla="*/ 378161 h 3347513"/>
              <a:gd name="connsiteX9" fmla="*/ 6918421 w 7349795"/>
              <a:gd name="connsiteY9" fmla="*/ 1078553 h 334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49795" h="3347513">
                <a:moveTo>
                  <a:pt x="6918421" y="1078553"/>
                </a:moveTo>
                <a:cubicBezTo>
                  <a:pt x="6681715" y="1448204"/>
                  <a:pt x="6318548" y="2219932"/>
                  <a:pt x="5828923" y="2596068"/>
                </a:cubicBezTo>
                <a:cubicBezTo>
                  <a:pt x="5339298" y="2972204"/>
                  <a:pt x="4541630" y="3277004"/>
                  <a:pt x="3980668" y="3335370"/>
                </a:cubicBezTo>
                <a:cubicBezTo>
                  <a:pt x="3419706" y="3393736"/>
                  <a:pt x="2871715" y="3238093"/>
                  <a:pt x="2463153" y="2946263"/>
                </a:cubicBezTo>
                <a:cubicBezTo>
                  <a:pt x="2054591" y="2654433"/>
                  <a:pt x="1931374" y="2041591"/>
                  <a:pt x="1529298" y="1584391"/>
                </a:cubicBezTo>
                <a:cubicBezTo>
                  <a:pt x="1127222" y="1127191"/>
                  <a:pt x="-283289" y="446254"/>
                  <a:pt x="50694" y="203063"/>
                </a:cubicBezTo>
                <a:cubicBezTo>
                  <a:pt x="384677" y="-40128"/>
                  <a:pt x="2673919" y="157667"/>
                  <a:pt x="3533196" y="125242"/>
                </a:cubicBezTo>
                <a:cubicBezTo>
                  <a:pt x="4392472" y="92816"/>
                  <a:pt x="4587025" y="-33643"/>
                  <a:pt x="5206353" y="8510"/>
                </a:cubicBezTo>
                <a:cubicBezTo>
                  <a:pt x="5825681" y="50663"/>
                  <a:pt x="6967060" y="193336"/>
                  <a:pt x="7249162" y="378161"/>
                </a:cubicBezTo>
                <a:cubicBezTo>
                  <a:pt x="7531264" y="562986"/>
                  <a:pt x="7155127" y="708902"/>
                  <a:pt x="6918421" y="1078553"/>
                </a:cubicBez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99BF202A-989C-8A21-0D0E-7F1B705B4B2B}"/>
              </a:ext>
            </a:extLst>
          </p:cNvPr>
          <p:cNvSpPr txBox="1"/>
          <p:nvPr/>
        </p:nvSpPr>
        <p:spPr>
          <a:xfrm rot="5400000">
            <a:off x="7007957" y="7411576"/>
            <a:ext cx="3094230" cy="312971"/>
          </a:xfrm>
          <a:prstGeom prst="rect">
            <a:avLst/>
          </a:prstGeom>
          <a:noFill/>
        </p:spPr>
        <p:txBody>
          <a:bodyPr wrap="square" rtlCol="0">
            <a:normAutofit fontScale="95000"/>
          </a:bodyPr>
          <a:lstStyle/>
          <a:p>
            <a:pPr algn="just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1200" spc="300" dirty="0">
              <a:solidFill>
                <a:prstClr val="black">
                  <a:lumMod val="75000"/>
                  <a:lumOff val="25000"/>
                </a:prst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grpSp>
        <p:nvGrpSpPr>
          <p:cNvPr id="6" name="组合 28">
            <a:extLst>
              <a:ext uri="{FF2B5EF4-FFF2-40B4-BE49-F238E27FC236}">
                <a16:creationId xmlns:a16="http://schemas.microsoft.com/office/drawing/2014/main" id="{A24070D5-C698-D275-4EA8-83A1C2A43EE8}"/>
              </a:ext>
            </a:extLst>
          </p:cNvPr>
          <p:cNvGrpSpPr/>
          <p:nvPr/>
        </p:nvGrpSpPr>
        <p:grpSpPr>
          <a:xfrm>
            <a:off x="422599" y="4346105"/>
            <a:ext cx="7138098" cy="1017895"/>
            <a:chOff x="1751776" y="5558864"/>
            <a:chExt cx="7143841" cy="1040280"/>
          </a:xfrm>
        </p:grpSpPr>
        <p:sp>
          <p:nvSpPr>
            <p:cNvPr id="7" name="文本框 24">
              <a:extLst>
                <a:ext uri="{FF2B5EF4-FFF2-40B4-BE49-F238E27FC236}">
                  <a16:creationId xmlns:a16="http://schemas.microsoft.com/office/drawing/2014/main" id="{4CEC26E2-2474-9138-77DC-C4654D6DC536}"/>
                </a:ext>
              </a:extLst>
            </p:cNvPr>
            <p:cNvSpPr txBox="1"/>
            <p:nvPr/>
          </p:nvSpPr>
          <p:spPr>
            <a:xfrm>
              <a:off x="7171668" y="5558864"/>
              <a:ext cx="1723949" cy="323240"/>
            </a:xfrm>
            <a:prstGeom prst="rect">
              <a:avLst/>
            </a:prstGeom>
            <a:noFill/>
          </p:spPr>
          <p:txBody>
            <a:bodyPr wrap="none" rtlCol="0">
              <a:normAutofit lnSpcReduction="10000"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600" spc="300" dirty="0">
                <a:solidFill>
                  <a:prstClr val="black">
                    <a:lumMod val="75000"/>
                    <a:lumOff val="25000"/>
                  </a:prst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endParaRPr>
            </a:p>
          </p:txBody>
        </p:sp>
        <p:sp>
          <p:nvSpPr>
            <p:cNvPr id="10" name="文本框 25">
              <a:extLst>
                <a:ext uri="{FF2B5EF4-FFF2-40B4-BE49-F238E27FC236}">
                  <a16:creationId xmlns:a16="http://schemas.microsoft.com/office/drawing/2014/main" id="{7469FF14-8ED3-3A44-9535-D5F4A0EFD044}"/>
                </a:ext>
              </a:extLst>
            </p:cNvPr>
            <p:cNvSpPr txBox="1"/>
            <p:nvPr/>
          </p:nvSpPr>
          <p:spPr>
            <a:xfrm>
              <a:off x="1751776" y="6336173"/>
              <a:ext cx="1438748" cy="26297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000" spc="300" dirty="0">
                <a:solidFill>
                  <a:prstClr val="white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  <a:cs typeface="B Titr" panose="00000700000000000000" pitchFamily="2" charset="-78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B88B0E9-1A1C-A42F-EBC1-02A53C8CFE78}"/>
              </a:ext>
            </a:extLst>
          </p:cNvPr>
          <p:cNvSpPr txBox="1"/>
          <p:nvPr/>
        </p:nvSpPr>
        <p:spPr>
          <a:xfrm>
            <a:off x="2912253" y="9462201"/>
            <a:ext cx="74235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cs typeface="B Titr" panose="00000700000000000000" pitchFamily="2" charset="-78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76A95-751B-463D-FD00-C57E4DB1E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85" y="1511013"/>
            <a:ext cx="7218368" cy="4406608"/>
          </a:xfrm>
          <a:prstGeom prst="rect">
            <a:avLst/>
          </a:prstGeom>
          <a:gradFill>
            <a:gsLst>
              <a:gs pos="84000">
                <a:schemeClr val="bg1"/>
              </a:gs>
              <a:gs pos="0">
                <a:schemeClr val="bg1"/>
              </a:gs>
              <a:gs pos="93000">
                <a:srgbClr val="FF0000"/>
              </a:gs>
              <a:gs pos="93000">
                <a:srgbClr val="FF0000"/>
              </a:gs>
              <a:gs pos="100000">
                <a:srgbClr val="FF0000"/>
              </a:gs>
            </a:gsLst>
            <a:lin ang="5400000" scaled="1"/>
          </a:gra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21000"/>
              </a:prstClr>
            </a:outerShdw>
            <a:softEdge rad="317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AF8240-EB61-2C6D-E77D-955F8475B5AC}"/>
              </a:ext>
            </a:extLst>
          </p:cNvPr>
          <p:cNvSpPr txBox="1"/>
          <p:nvPr/>
        </p:nvSpPr>
        <p:spPr>
          <a:xfrm>
            <a:off x="4934360" y="354764"/>
            <a:ext cx="1807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>
                <a:solidFill>
                  <a:srgbClr val="FF0000"/>
                </a:solidFill>
                <a:cs typeface="B Titr" panose="00000700000000000000" pitchFamily="2" charset="-78"/>
              </a:rPr>
              <a:t>درباره ما</a:t>
            </a:r>
            <a:endParaRPr lang="en-US" sz="40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28D009-A56A-2AE8-F6E3-39F8D832F3A2}"/>
              </a:ext>
            </a:extLst>
          </p:cNvPr>
          <p:cNvGrpSpPr/>
          <p:nvPr/>
        </p:nvGrpSpPr>
        <p:grpSpPr>
          <a:xfrm>
            <a:off x="140157" y="269007"/>
            <a:ext cx="1546739" cy="1392262"/>
            <a:chOff x="2310538" y="4923204"/>
            <a:chExt cx="2641600" cy="2641600"/>
          </a:xfrm>
        </p:grpSpPr>
        <p:grpSp>
          <p:nvGrpSpPr>
            <p:cNvPr id="23" name="组合 1">
              <a:extLst>
                <a:ext uri="{FF2B5EF4-FFF2-40B4-BE49-F238E27FC236}">
                  <a16:creationId xmlns:a16="http://schemas.microsoft.com/office/drawing/2014/main" id="{B41419E4-CADD-D20E-617A-118D82B37638}"/>
                </a:ext>
              </a:extLst>
            </p:cNvPr>
            <p:cNvGrpSpPr/>
            <p:nvPr/>
          </p:nvGrpSpPr>
          <p:grpSpPr>
            <a:xfrm>
              <a:off x="2310538" y="4923204"/>
              <a:ext cx="2641600" cy="2641600"/>
              <a:chOff x="4761131" y="2461573"/>
              <a:chExt cx="2641600" cy="2641600"/>
            </a:xfrm>
            <a:gradFill>
              <a:gsLst>
                <a:gs pos="55000">
                  <a:schemeClr val="bg1">
                    <a:lumMod val="97000"/>
                    <a:lumOff val="3000"/>
                  </a:schemeClr>
                </a:gs>
                <a:gs pos="23000">
                  <a:schemeClr val="bg1">
                    <a:alpha val="80000"/>
                  </a:schemeClr>
                </a:gs>
                <a:gs pos="30000">
                  <a:schemeClr val="bg1">
                    <a:alpha val="90000"/>
                  </a:schemeClr>
                </a:gs>
              </a:gsLst>
              <a:lin ang="10200000" scaled="0"/>
            </a:gradFill>
          </p:grpSpPr>
          <p:sp>
            <p:nvSpPr>
              <p:cNvPr id="25" name="椭圆 4">
                <a:extLst>
                  <a:ext uri="{FF2B5EF4-FFF2-40B4-BE49-F238E27FC236}">
                    <a16:creationId xmlns:a16="http://schemas.microsoft.com/office/drawing/2014/main" id="{59106B95-2F35-BF53-6C0D-AFB5B37B03CE}"/>
                  </a:ext>
                </a:extLst>
              </p:cNvPr>
              <p:cNvSpPr/>
              <p:nvPr/>
            </p:nvSpPr>
            <p:spPr>
              <a:xfrm>
                <a:off x="4761131" y="2461573"/>
                <a:ext cx="2641600" cy="2641600"/>
              </a:xfrm>
              <a:prstGeom prst="ellipse">
                <a:avLst/>
              </a:prstGeom>
              <a:grpFill/>
              <a:ln w="38100">
                <a:gradFill>
                  <a:gsLst>
                    <a:gs pos="0">
                      <a:srgbClr val="FF0000"/>
                    </a:gs>
                    <a:gs pos="31000">
                      <a:srgbClr val="3A4F90">
                        <a:alpha val="0"/>
                      </a:srgbClr>
                    </a:gs>
                    <a:gs pos="62000">
                      <a:srgbClr val="3A4F90">
                        <a:alpha val="90000"/>
                      </a:srgbClr>
                    </a:gs>
                    <a:gs pos="90000">
                      <a:srgbClr val="3A4F90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grpSp>
            <p:nvGrpSpPr>
              <p:cNvPr id="26" name="组合 12">
                <a:extLst>
                  <a:ext uri="{FF2B5EF4-FFF2-40B4-BE49-F238E27FC236}">
                    <a16:creationId xmlns:a16="http://schemas.microsoft.com/office/drawing/2014/main" id="{1550192B-C6DD-A4E3-9B4B-62B7389FA1FF}"/>
                  </a:ext>
                </a:extLst>
              </p:cNvPr>
              <p:cNvGrpSpPr/>
              <p:nvPr/>
            </p:nvGrpSpPr>
            <p:grpSpPr>
              <a:xfrm>
                <a:off x="5295293" y="3014024"/>
                <a:ext cx="1569056" cy="1546886"/>
                <a:chOff x="5062704" y="2424314"/>
                <a:chExt cx="2024836" cy="1996226"/>
              </a:xfrm>
              <a:grpFill/>
            </p:grpSpPr>
            <p:sp>
              <p:nvSpPr>
                <p:cNvPr id="27" name="弧形 43">
                  <a:extLst>
                    <a:ext uri="{FF2B5EF4-FFF2-40B4-BE49-F238E27FC236}">
                      <a16:creationId xmlns:a16="http://schemas.microsoft.com/office/drawing/2014/main" id="{8E44A667-E724-7AC7-9A76-1D5394EC69A0}"/>
                    </a:ext>
                  </a:extLst>
                </p:cNvPr>
                <p:cNvSpPr/>
                <p:nvPr/>
              </p:nvSpPr>
              <p:spPr>
                <a:xfrm rot="10800000">
                  <a:off x="5104460" y="2437460"/>
                  <a:ext cx="1983080" cy="1983080"/>
                </a:xfrm>
                <a:prstGeom prst="arc">
                  <a:avLst>
                    <a:gd name="adj1" fmla="val 10214044"/>
                    <a:gd name="adj2" fmla="val 310579"/>
                  </a:avLst>
                </a:prstGeom>
                <a:grpFill/>
                <a:ln w="190500" cap="flat" cmpd="sng" algn="ctr">
                  <a:gradFill flip="none" rotWithShape="1">
                    <a:gsLst>
                      <a:gs pos="100000">
                        <a:srgbClr val="FF0000"/>
                      </a:gs>
                      <a:gs pos="0">
                        <a:srgbClr val="3A4F90">
                          <a:alpha val="0"/>
                        </a:srgbClr>
                      </a:gs>
                    </a:gsLst>
                    <a:lin ang="0" scaled="1"/>
                  </a:gradFill>
                  <a:prstDash val="solid"/>
                  <a:miter lim="800000"/>
                  <a:headEnd type="none" w="sm" len="sm"/>
                  <a:tailEnd type="triangle" w="sm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 dirty="0">
                    <a:solidFill>
                      <a:srgbClr val="262626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sp>
              <p:nvSpPr>
                <p:cNvPr id="28" name="弧形 45">
                  <a:extLst>
                    <a:ext uri="{FF2B5EF4-FFF2-40B4-BE49-F238E27FC236}">
                      <a16:creationId xmlns:a16="http://schemas.microsoft.com/office/drawing/2014/main" id="{5B0ADCDC-276A-4383-4F9E-DCF810793A33}"/>
                    </a:ext>
                  </a:extLst>
                </p:cNvPr>
                <p:cNvSpPr/>
                <p:nvPr/>
              </p:nvSpPr>
              <p:spPr>
                <a:xfrm>
                  <a:off x="5062704" y="2424315"/>
                  <a:ext cx="1983081" cy="1983080"/>
                </a:xfrm>
                <a:prstGeom prst="arc">
                  <a:avLst>
                    <a:gd name="adj1" fmla="val 10214044"/>
                    <a:gd name="adj2" fmla="val 310579"/>
                  </a:avLst>
                </a:prstGeom>
                <a:grpFill/>
                <a:ln w="190500" cap="flat" cmpd="sng" algn="ctr">
                  <a:gradFill flip="none" rotWithShape="1">
                    <a:gsLst>
                      <a:gs pos="100000">
                        <a:srgbClr val="FF0000"/>
                      </a:gs>
                      <a:gs pos="0">
                        <a:srgbClr val="3A4F90">
                          <a:alpha val="0"/>
                        </a:srgbClr>
                      </a:gs>
                    </a:gsLst>
                    <a:lin ang="0" scaled="1"/>
                  </a:gradFill>
                  <a:prstDash val="solid"/>
                  <a:miter lim="800000"/>
                  <a:headEnd type="none" w="sm" len="sm"/>
                  <a:tailEnd type="triangle" w="sm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 dirty="0">
                    <a:solidFill>
                      <a:srgbClr val="262626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sp>
              <p:nvSpPr>
                <p:cNvPr id="29" name="椭圆 46">
                  <a:extLst>
                    <a:ext uri="{FF2B5EF4-FFF2-40B4-BE49-F238E27FC236}">
                      <a16:creationId xmlns:a16="http://schemas.microsoft.com/office/drawing/2014/main" id="{38B53971-2376-6E06-B62C-E2F5CC9858E6}"/>
                    </a:ext>
                  </a:extLst>
                </p:cNvPr>
                <p:cNvSpPr/>
                <p:nvPr/>
              </p:nvSpPr>
              <p:spPr>
                <a:xfrm rot="16200000">
                  <a:off x="5086303" y="2424314"/>
                  <a:ext cx="1983080" cy="1983080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zh-CN" dirty="0"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</p:grp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A9015EC-0C0E-7330-2A8A-1924E4A84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4364" y="5467538"/>
              <a:ext cx="1438215" cy="1438215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8FEA157-DD95-E0C4-EBF3-3A1CD1FC4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525" y="11386435"/>
            <a:ext cx="805565" cy="805565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5DDEA2E-42C1-1280-E28C-9E27B0656AD8}"/>
              </a:ext>
            </a:extLst>
          </p:cNvPr>
          <p:cNvSpPr txBox="1"/>
          <p:nvPr/>
        </p:nvSpPr>
        <p:spPr>
          <a:xfrm>
            <a:off x="2517472" y="11768816"/>
            <a:ext cx="23530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pc="300" dirty="0">
                <a:solidFill>
                  <a:srgbClr val="FF0000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  <a:cs typeface="B Titr" panose="00000700000000000000" pitchFamily="2" charset="-78"/>
              </a:rPr>
              <a:t>masoomiyan.ir</a:t>
            </a:r>
            <a:endParaRPr lang="zh-CN" altLang="en-US" spc="300" dirty="0">
              <a:solidFill>
                <a:srgbClr val="FF0000"/>
              </a:solidFill>
              <a:latin typeface="思源宋体 CN Light" panose="02020300000000000000" pitchFamily="18" charset="-122"/>
              <a:ea typeface="思源宋体 CN Light" panose="02020300000000000000" pitchFamily="18" charset="-122"/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069340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10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Flowchart: Document 108">
            <a:extLst>
              <a:ext uri="{FF2B5EF4-FFF2-40B4-BE49-F238E27FC236}">
                <a16:creationId xmlns:a16="http://schemas.microsoft.com/office/drawing/2014/main" id="{E4625D2F-60D4-721E-99DB-E5C05AE7AF1E}"/>
              </a:ext>
            </a:extLst>
          </p:cNvPr>
          <p:cNvSpPr/>
          <p:nvPr/>
        </p:nvSpPr>
        <p:spPr>
          <a:xfrm flipH="1">
            <a:off x="-31368" y="4905784"/>
            <a:ext cx="6889367" cy="6931452"/>
          </a:xfrm>
          <a:prstGeom prst="flowChartDocument">
            <a:avLst/>
          </a:prstGeom>
          <a:gradFill>
            <a:gsLst>
              <a:gs pos="81000">
                <a:schemeClr val="bg1"/>
              </a:gs>
              <a:gs pos="85000">
                <a:srgbClr val="FFD7D7"/>
              </a:gs>
              <a:gs pos="100000">
                <a:srgbClr val="FF0000"/>
              </a:gs>
              <a:gs pos="89000">
                <a:srgbClr val="FFC3C3"/>
              </a:gs>
              <a:gs pos="100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sp>
        <p:nvSpPr>
          <p:cNvPr id="107" name="Flowchart: Document 106">
            <a:extLst>
              <a:ext uri="{FF2B5EF4-FFF2-40B4-BE49-F238E27FC236}">
                <a16:creationId xmlns:a16="http://schemas.microsoft.com/office/drawing/2014/main" id="{8B1C7C27-A577-8C62-0B07-42B6E254C205}"/>
              </a:ext>
            </a:extLst>
          </p:cNvPr>
          <p:cNvSpPr/>
          <p:nvPr/>
        </p:nvSpPr>
        <p:spPr>
          <a:xfrm rot="10800000" flipH="1">
            <a:off x="12986" y="354764"/>
            <a:ext cx="6858000" cy="6771009"/>
          </a:xfrm>
          <a:prstGeom prst="flowChartDocument">
            <a:avLst/>
          </a:prstGeom>
          <a:gradFill>
            <a:gsLst>
              <a:gs pos="60000">
                <a:srgbClr val="FFFFFF"/>
              </a:gs>
              <a:gs pos="82000">
                <a:srgbClr val="FFFFFF"/>
              </a:gs>
              <a:gs pos="49000">
                <a:srgbClr val="FFFFFF"/>
              </a:gs>
              <a:gs pos="44000">
                <a:schemeClr val="bg1"/>
              </a:gs>
              <a:gs pos="12587">
                <a:schemeClr val="bg1"/>
              </a:gs>
              <a:gs pos="38000">
                <a:schemeClr val="bg1"/>
              </a:gs>
              <a:gs pos="100000">
                <a:srgbClr val="FF0000"/>
              </a:gs>
              <a:gs pos="100000">
                <a:srgbClr val="FFADAD"/>
              </a:gs>
              <a:gs pos="98000">
                <a:srgbClr val="FF0000"/>
              </a:gs>
              <a:gs pos="100000">
                <a:srgbClr val="FF0000"/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/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B49DD3F-CEF0-BD1B-9B76-33D9778EC52F}"/>
              </a:ext>
            </a:extLst>
          </p:cNvPr>
          <p:cNvGrpSpPr/>
          <p:nvPr/>
        </p:nvGrpSpPr>
        <p:grpSpPr>
          <a:xfrm>
            <a:off x="-2392085" y="4077027"/>
            <a:ext cx="3378746" cy="2857136"/>
            <a:chOff x="851758" y="1683841"/>
            <a:chExt cx="3378746" cy="2857136"/>
          </a:xfrm>
        </p:grpSpPr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DF91CE87-E32B-656C-D3BA-309C348DD5CC}"/>
                </a:ext>
              </a:extLst>
            </p:cNvPr>
            <p:cNvSpPr txBox="1"/>
            <p:nvPr/>
          </p:nvSpPr>
          <p:spPr>
            <a:xfrm>
              <a:off x="851758" y="1704825"/>
              <a:ext cx="1610410" cy="400202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algn="just"/>
              <a:endParaRPr lang="en-US" altLang="en-US" sz="2000" spc="300" dirty="0">
                <a:solidFill>
                  <a:srgbClr val="3A4F90"/>
                </a:solidFill>
                <a:latin typeface="思源宋体 Heavy"/>
                <a:ea typeface="思源宋体 CN Heavy" panose="02020900000000000000" pitchFamily="18" charset="-122"/>
              </a:endParaRPr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33DFB2E6-EDF4-2E68-B3DC-ABE695D19BB0}"/>
                </a:ext>
              </a:extLst>
            </p:cNvPr>
            <p:cNvSpPr txBox="1"/>
            <p:nvPr/>
          </p:nvSpPr>
          <p:spPr>
            <a:xfrm>
              <a:off x="921095" y="1683841"/>
              <a:ext cx="3309409" cy="285713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just" rtl="1"/>
              <a:endParaRPr lang="tr-TR" dirty="0">
                <a:latin typeface="Shabnam Light" panose="020B0603030804020204" pitchFamily="34" charset="-78"/>
                <a:cs typeface="Shabnam Light" panose="020B0603030804020204" pitchFamily="34" charset="-78"/>
              </a:endParaRPr>
            </a:p>
          </p:txBody>
        </p:sp>
      </p:grpSp>
      <p:sp>
        <p:nvSpPr>
          <p:cNvPr id="14" name="文本框 97">
            <a:extLst>
              <a:ext uri="{FF2B5EF4-FFF2-40B4-BE49-F238E27FC236}">
                <a16:creationId xmlns:a16="http://schemas.microsoft.com/office/drawing/2014/main" id="{FBAA801F-340E-4BD3-CFAA-B3CA34335BC8}"/>
              </a:ext>
            </a:extLst>
          </p:cNvPr>
          <p:cNvSpPr txBox="1"/>
          <p:nvPr/>
        </p:nvSpPr>
        <p:spPr>
          <a:xfrm>
            <a:off x="-2253243" y="7400685"/>
            <a:ext cx="3309409" cy="6139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 rtl="1"/>
            <a:endParaRPr lang="tr-TR" dirty="0">
              <a:latin typeface="Shabnam Light" panose="020B0603030804020204" pitchFamily="34" charset="-78"/>
              <a:cs typeface="Shabnam Light" panose="020B0603030804020204" pitchFamily="34" charset="-78"/>
            </a:endParaRPr>
          </a:p>
        </p:txBody>
      </p:sp>
      <p:sp>
        <p:nvSpPr>
          <p:cNvPr id="85" name="文本框 106">
            <a:extLst>
              <a:ext uri="{FF2B5EF4-FFF2-40B4-BE49-F238E27FC236}">
                <a16:creationId xmlns:a16="http://schemas.microsoft.com/office/drawing/2014/main" id="{F81D9F17-5F9A-3396-E8CF-337CFDF3AB6E}"/>
              </a:ext>
            </a:extLst>
          </p:cNvPr>
          <p:cNvSpPr txBox="1"/>
          <p:nvPr/>
        </p:nvSpPr>
        <p:spPr>
          <a:xfrm flipH="1">
            <a:off x="7925459" y="6555235"/>
            <a:ext cx="1574267" cy="372904"/>
          </a:xfrm>
          <a:prstGeom prst="rect">
            <a:avLst/>
          </a:prstGeom>
          <a:noFill/>
        </p:spPr>
        <p:txBody>
          <a:bodyPr wrap="none" rtlCol="0">
            <a:normAutofit lnSpcReduction="10000"/>
          </a:bodyPr>
          <a:lstStyle/>
          <a:p>
            <a:pPr algn="just"/>
            <a:endParaRPr lang="en-US" altLang="en-US" sz="2000" spc="300" dirty="0">
              <a:solidFill>
                <a:srgbClr val="3A4F90"/>
              </a:solidFill>
              <a:latin typeface="思源宋体 Heavy"/>
              <a:ea typeface="思源宋体 CN Heavy" panose="02020900000000000000" pitchFamily="18" charset="-122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90A0367-EDCD-01D3-B6B0-771C455EFAF5}"/>
              </a:ext>
            </a:extLst>
          </p:cNvPr>
          <p:cNvSpPr txBox="1"/>
          <p:nvPr/>
        </p:nvSpPr>
        <p:spPr>
          <a:xfrm>
            <a:off x="4817287" y="270481"/>
            <a:ext cx="2365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5400" dirty="0">
                <a:solidFill>
                  <a:srgbClr val="FF0000"/>
                </a:solidFill>
                <a:cs typeface="B Titr" panose="00000700000000000000" pitchFamily="2" charset="-78"/>
              </a:rPr>
              <a:t>برندها </a:t>
            </a:r>
            <a:endParaRPr lang="en-US" sz="54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sp>
        <p:nvSpPr>
          <p:cNvPr id="11" name="矩形: 圆角 26">
            <a:extLst>
              <a:ext uri="{FF2B5EF4-FFF2-40B4-BE49-F238E27FC236}">
                <a16:creationId xmlns:a16="http://schemas.microsoft.com/office/drawing/2014/main" id="{4A315D2D-422E-C0F6-BACD-AB32F01120C6}"/>
              </a:ext>
            </a:extLst>
          </p:cNvPr>
          <p:cNvSpPr/>
          <p:nvPr/>
        </p:nvSpPr>
        <p:spPr>
          <a:xfrm>
            <a:off x="679430" y="4314161"/>
            <a:ext cx="4688770" cy="229307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FFFFFF"/>
              </a:gs>
              <a:gs pos="50000">
                <a:srgbClr val="FFBFBF"/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en-US" sz="2000" dirty="0">
                <a:solidFill>
                  <a:schemeClr val="tx1"/>
                </a:solidFill>
                <a:latin typeface="Shabnam Light" panose="020B0603030804020204" pitchFamily="34" charset="-78"/>
                <a:cs typeface="Shabnam Light" panose="020B0603030804020204" pitchFamily="34" charset="-78"/>
              </a:rPr>
              <a:t>BANDO</a:t>
            </a:r>
            <a:r>
              <a:rPr lang="ar-SA" sz="2000" dirty="0">
                <a:solidFill>
                  <a:schemeClr val="tx1"/>
                </a:solidFill>
                <a:latin typeface="Shabnam Light" panose="020B0603030804020204" pitchFamily="34" charset="-78"/>
                <a:cs typeface="Shabnam Light" panose="020B0603030804020204" pitchFamily="34" charset="-78"/>
              </a:rPr>
              <a:t>،یکی از شرکت‌های بزرگ و پیشرو در تولید و توزیع تسمه‌ </a:t>
            </a:r>
            <a:r>
              <a:rPr lang="en-US" sz="2000" dirty="0">
                <a:solidFill>
                  <a:schemeClr val="tx1"/>
                </a:solidFill>
                <a:latin typeface="Shabnam Light" panose="020B0603030804020204" pitchFamily="34" charset="-78"/>
                <a:cs typeface="Shabnam Light" panose="020B0603030804020204" pitchFamily="34" charset="-78"/>
              </a:rPr>
              <a:t>v</a:t>
            </a:r>
            <a:r>
              <a:rPr lang="ar-SA" sz="2000" dirty="0">
                <a:solidFill>
                  <a:schemeClr val="tx1"/>
                </a:solidFill>
                <a:latin typeface="Shabnam Light" panose="020B0603030804020204" pitchFamily="34" charset="-78"/>
                <a:cs typeface="Shabnam Light" panose="020B0603030804020204" pitchFamily="34" charset="-78"/>
              </a:rPr>
              <a:t> در صنعت است. فروشگاه تسمه معصومیان، به عنوان نماینده این شرکت در ایران، محصولات با کیفیت و قابل اطمینان را به مشتریان ارائه می‌دهد. </a:t>
            </a:r>
            <a:endParaRPr lang="tr-TR" sz="2000" dirty="0">
              <a:solidFill>
                <a:schemeClr val="tx1"/>
              </a:solidFill>
              <a:latin typeface="Shabnam Light" panose="020B0603030804020204" pitchFamily="34" charset="-78"/>
              <a:cs typeface="Shabnam Light" panose="020B0603030804020204" pitchFamily="34" charset="-78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9DB6FB7-280F-A1AF-E48F-D6E6321F8733}"/>
              </a:ext>
            </a:extLst>
          </p:cNvPr>
          <p:cNvGrpSpPr/>
          <p:nvPr/>
        </p:nvGrpSpPr>
        <p:grpSpPr>
          <a:xfrm>
            <a:off x="5158738" y="4707040"/>
            <a:ext cx="1734819" cy="1623495"/>
            <a:chOff x="4775295" y="4340826"/>
            <a:chExt cx="1652826" cy="1516417"/>
          </a:xfrm>
        </p:grpSpPr>
        <p:grpSp>
          <p:nvGrpSpPr>
            <p:cNvPr id="26" name="组合 1">
              <a:extLst>
                <a:ext uri="{FF2B5EF4-FFF2-40B4-BE49-F238E27FC236}">
                  <a16:creationId xmlns:a16="http://schemas.microsoft.com/office/drawing/2014/main" id="{565953FE-C97A-EA9E-D8EA-6B5F0A5AC744}"/>
                </a:ext>
              </a:extLst>
            </p:cNvPr>
            <p:cNvGrpSpPr/>
            <p:nvPr/>
          </p:nvGrpSpPr>
          <p:grpSpPr>
            <a:xfrm>
              <a:off x="4775295" y="4340826"/>
              <a:ext cx="1652826" cy="1516417"/>
              <a:chOff x="4761131" y="2461573"/>
              <a:chExt cx="2641600" cy="2641600"/>
            </a:xfrm>
            <a:gradFill>
              <a:gsLst>
                <a:gs pos="55000">
                  <a:schemeClr val="bg1">
                    <a:lumMod val="97000"/>
                    <a:lumOff val="3000"/>
                  </a:schemeClr>
                </a:gs>
                <a:gs pos="23000">
                  <a:schemeClr val="bg1">
                    <a:alpha val="80000"/>
                  </a:schemeClr>
                </a:gs>
                <a:gs pos="30000">
                  <a:schemeClr val="bg1">
                    <a:alpha val="90000"/>
                  </a:schemeClr>
                </a:gs>
              </a:gsLst>
              <a:lin ang="10200000" scaled="0"/>
            </a:gradFill>
          </p:grpSpPr>
          <p:sp>
            <p:nvSpPr>
              <p:cNvPr id="29" name="椭圆 4">
                <a:extLst>
                  <a:ext uri="{FF2B5EF4-FFF2-40B4-BE49-F238E27FC236}">
                    <a16:creationId xmlns:a16="http://schemas.microsoft.com/office/drawing/2014/main" id="{95EA81FA-A6C3-9F5D-8BF2-4CDCCB69216D}"/>
                  </a:ext>
                </a:extLst>
              </p:cNvPr>
              <p:cNvSpPr/>
              <p:nvPr/>
            </p:nvSpPr>
            <p:spPr>
              <a:xfrm>
                <a:off x="4761131" y="2461573"/>
                <a:ext cx="2641600" cy="2641600"/>
              </a:xfrm>
              <a:prstGeom prst="ellipse">
                <a:avLst/>
              </a:prstGeom>
              <a:grpFill/>
              <a:ln w="38100">
                <a:gradFill>
                  <a:gsLst>
                    <a:gs pos="0">
                      <a:srgbClr val="FF0000"/>
                    </a:gs>
                    <a:gs pos="31000">
                      <a:srgbClr val="3A4F90">
                        <a:alpha val="0"/>
                      </a:srgbClr>
                    </a:gs>
                    <a:gs pos="62000">
                      <a:srgbClr val="3A4F90">
                        <a:alpha val="90000"/>
                      </a:srgbClr>
                    </a:gs>
                    <a:gs pos="90000">
                      <a:srgbClr val="3A4F90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grpSp>
            <p:nvGrpSpPr>
              <p:cNvPr id="30" name="组合 12">
                <a:extLst>
                  <a:ext uri="{FF2B5EF4-FFF2-40B4-BE49-F238E27FC236}">
                    <a16:creationId xmlns:a16="http://schemas.microsoft.com/office/drawing/2014/main" id="{D1904461-A78E-BAE0-8632-E7C008BEFA1F}"/>
                  </a:ext>
                </a:extLst>
              </p:cNvPr>
              <p:cNvGrpSpPr/>
              <p:nvPr/>
            </p:nvGrpSpPr>
            <p:grpSpPr>
              <a:xfrm>
                <a:off x="5295293" y="3014024"/>
                <a:ext cx="1569056" cy="1546886"/>
                <a:chOff x="5062704" y="2424314"/>
                <a:chExt cx="2024836" cy="1996226"/>
              </a:xfrm>
              <a:grpFill/>
            </p:grpSpPr>
            <p:sp>
              <p:nvSpPr>
                <p:cNvPr id="31" name="弧形 43">
                  <a:extLst>
                    <a:ext uri="{FF2B5EF4-FFF2-40B4-BE49-F238E27FC236}">
                      <a16:creationId xmlns:a16="http://schemas.microsoft.com/office/drawing/2014/main" id="{3CD345AB-3537-3E45-5664-DCC289748247}"/>
                    </a:ext>
                  </a:extLst>
                </p:cNvPr>
                <p:cNvSpPr/>
                <p:nvPr/>
              </p:nvSpPr>
              <p:spPr>
                <a:xfrm rot="10800000">
                  <a:off x="5104459" y="2437460"/>
                  <a:ext cx="1983081" cy="1983080"/>
                </a:xfrm>
                <a:prstGeom prst="arc">
                  <a:avLst>
                    <a:gd name="adj1" fmla="val 10214044"/>
                    <a:gd name="adj2" fmla="val 310579"/>
                  </a:avLst>
                </a:prstGeom>
                <a:grpFill/>
                <a:ln w="190500" cap="flat" cmpd="sng" algn="ctr">
                  <a:gradFill flip="none" rotWithShape="1">
                    <a:gsLst>
                      <a:gs pos="100000">
                        <a:srgbClr val="FF0000"/>
                      </a:gs>
                      <a:gs pos="0">
                        <a:srgbClr val="3A4F90">
                          <a:alpha val="0"/>
                        </a:srgbClr>
                      </a:gs>
                    </a:gsLst>
                    <a:lin ang="0" scaled="1"/>
                  </a:gradFill>
                  <a:prstDash val="solid"/>
                  <a:miter lim="800000"/>
                  <a:headEnd type="none" w="sm" len="sm"/>
                  <a:tailEnd type="triangle" w="sm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 dirty="0">
                    <a:solidFill>
                      <a:srgbClr val="262626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sp>
              <p:nvSpPr>
                <p:cNvPr id="64" name="弧形 45">
                  <a:extLst>
                    <a:ext uri="{FF2B5EF4-FFF2-40B4-BE49-F238E27FC236}">
                      <a16:creationId xmlns:a16="http://schemas.microsoft.com/office/drawing/2014/main" id="{F7F32000-0382-E170-4956-B65296852524}"/>
                    </a:ext>
                  </a:extLst>
                </p:cNvPr>
                <p:cNvSpPr/>
                <p:nvPr/>
              </p:nvSpPr>
              <p:spPr>
                <a:xfrm>
                  <a:off x="5062704" y="2424315"/>
                  <a:ext cx="1983081" cy="1983080"/>
                </a:xfrm>
                <a:prstGeom prst="arc">
                  <a:avLst>
                    <a:gd name="adj1" fmla="val 10214044"/>
                    <a:gd name="adj2" fmla="val 310579"/>
                  </a:avLst>
                </a:prstGeom>
                <a:grpFill/>
                <a:ln w="190500" cap="flat" cmpd="sng" algn="ctr">
                  <a:gradFill flip="none" rotWithShape="1">
                    <a:gsLst>
                      <a:gs pos="100000">
                        <a:srgbClr val="FF0000"/>
                      </a:gs>
                      <a:gs pos="0">
                        <a:srgbClr val="3A4F90">
                          <a:alpha val="0"/>
                        </a:srgbClr>
                      </a:gs>
                    </a:gsLst>
                    <a:lin ang="0" scaled="1"/>
                  </a:gradFill>
                  <a:prstDash val="solid"/>
                  <a:miter lim="800000"/>
                  <a:headEnd type="none" w="sm" len="sm"/>
                  <a:tailEnd type="triangle" w="sm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 dirty="0">
                    <a:solidFill>
                      <a:srgbClr val="262626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sp>
              <p:nvSpPr>
                <p:cNvPr id="65" name="椭圆 46">
                  <a:extLst>
                    <a:ext uri="{FF2B5EF4-FFF2-40B4-BE49-F238E27FC236}">
                      <a16:creationId xmlns:a16="http://schemas.microsoft.com/office/drawing/2014/main" id="{AD0FAB79-631F-307D-E6FE-D1A118716887}"/>
                    </a:ext>
                  </a:extLst>
                </p:cNvPr>
                <p:cNvSpPr/>
                <p:nvPr/>
              </p:nvSpPr>
              <p:spPr>
                <a:xfrm rot="16200000">
                  <a:off x="5086303" y="2424314"/>
                  <a:ext cx="1983080" cy="1983080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zh-CN" dirty="0"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</p:grpSp>
        </p:grpSp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B7A8524E-8579-FC0D-7EC1-4FE86FBDD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95099" y="4803138"/>
              <a:ext cx="1230819" cy="555854"/>
            </a:xfrm>
            <a:prstGeom prst="rect">
              <a:avLst/>
            </a:prstGeom>
            <a:effectLst>
              <a:softEdge rad="31750"/>
            </a:effectLst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B9CECE8-37C0-9501-602E-52A2F796AECB}"/>
              </a:ext>
            </a:extLst>
          </p:cNvPr>
          <p:cNvGrpSpPr/>
          <p:nvPr/>
        </p:nvGrpSpPr>
        <p:grpSpPr>
          <a:xfrm>
            <a:off x="-16936" y="6750839"/>
            <a:ext cx="6016789" cy="2225732"/>
            <a:chOff x="831265" y="5982652"/>
            <a:chExt cx="6016789" cy="2225732"/>
          </a:xfrm>
        </p:grpSpPr>
        <p:sp>
          <p:nvSpPr>
            <p:cNvPr id="13" name="矩形: 圆角 26">
              <a:extLst>
                <a:ext uri="{FF2B5EF4-FFF2-40B4-BE49-F238E27FC236}">
                  <a16:creationId xmlns:a16="http://schemas.microsoft.com/office/drawing/2014/main" id="{EFC1D02F-12B3-F134-DB21-6B62F0FB3319}"/>
                </a:ext>
              </a:extLst>
            </p:cNvPr>
            <p:cNvSpPr/>
            <p:nvPr/>
          </p:nvSpPr>
          <p:spPr>
            <a:xfrm>
              <a:off x="2424945" y="5982652"/>
              <a:ext cx="4423109" cy="222573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FFFFFF"/>
                </a:gs>
                <a:gs pos="9000">
                  <a:srgbClr val="FFFFFF"/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en-US" sz="2000" dirty="0">
                  <a:solidFill>
                    <a:schemeClr val="tx1"/>
                  </a:solidFill>
                  <a:latin typeface="Shabnam Light" panose="020B0603030804020204" pitchFamily="34" charset="-78"/>
                  <a:cs typeface="Shabnam Light" panose="020B0603030804020204" pitchFamily="34" charset="-78"/>
                </a:rPr>
                <a:t>POWERFULL ، </a:t>
              </a:r>
              <a:r>
                <a:rPr lang="fa-IR" sz="2000" dirty="0">
                  <a:solidFill>
                    <a:schemeClr val="tx1"/>
                  </a:solidFill>
                  <a:latin typeface="Shabnam Light" panose="020B0603030804020204" pitchFamily="34" charset="-78"/>
                  <a:cs typeface="Shabnam Light" panose="020B0603030804020204" pitchFamily="34" charset="-78"/>
                </a:rPr>
                <a:t>محصولی از چین است که با کیفیت بالا و قیمت مناسب، یکی از گزینه‌های مطرح برای خرید تسمه پروانه است. این محصولات، با توجه به توانایی‌های خود، یک گزینه بسیار اقتصادی برای خرید تسمه وی بلت است.</a:t>
              </a:r>
              <a:endParaRPr lang="tr-TR" sz="2000" dirty="0">
                <a:solidFill>
                  <a:schemeClr val="tx1"/>
                </a:solidFill>
                <a:latin typeface="Shabnam Light" panose="020B0603030804020204" pitchFamily="34" charset="-78"/>
                <a:cs typeface="Shabnam Light" panose="020B0603030804020204" pitchFamily="34" charset="-78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969DFED-2976-C5E2-7B9F-E3B0C6EF4081}"/>
                </a:ext>
              </a:extLst>
            </p:cNvPr>
            <p:cNvGrpSpPr/>
            <p:nvPr/>
          </p:nvGrpSpPr>
          <p:grpSpPr>
            <a:xfrm>
              <a:off x="831265" y="6371666"/>
              <a:ext cx="1652826" cy="1516417"/>
              <a:chOff x="334699" y="312382"/>
              <a:chExt cx="1652826" cy="1516417"/>
            </a:xfrm>
          </p:grpSpPr>
          <p:grpSp>
            <p:nvGrpSpPr>
              <p:cNvPr id="80" name="组合 1">
                <a:extLst>
                  <a:ext uri="{FF2B5EF4-FFF2-40B4-BE49-F238E27FC236}">
                    <a16:creationId xmlns:a16="http://schemas.microsoft.com/office/drawing/2014/main" id="{914B0453-8D3E-2EE8-9233-23EAA261C05A}"/>
                  </a:ext>
                </a:extLst>
              </p:cNvPr>
              <p:cNvGrpSpPr/>
              <p:nvPr/>
            </p:nvGrpSpPr>
            <p:grpSpPr>
              <a:xfrm>
                <a:off x="334699" y="312382"/>
                <a:ext cx="1652826" cy="1516417"/>
                <a:chOff x="4761131" y="2461573"/>
                <a:chExt cx="2641600" cy="2641600"/>
              </a:xfrm>
              <a:gradFill>
                <a:gsLst>
                  <a:gs pos="55000">
                    <a:schemeClr val="bg1">
                      <a:lumMod val="97000"/>
                      <a:lumOff val="3000"/>
                    </a:schemeClr>
                  </a:gs>
                  <a:gs pos="23000">
                    <a:schemeClr val="bg1">
                      <a:alpha val="80000"/>
                    </a:schemeClr>
                  </a:gs>
                  <a:gs pos="30000">
                    <a:schemeClr val="bg1">
                      <a:alpha val="90000"/>
                    </a:schemeClr>
                  </a:gs>
                </a:gsLst>
                <a:lin ang="10200000" scaled="0"/>
              </a:gradFill>
            </p:grpSpPr>
            <p:sp>
              <p:nvSpPr>
                <p:cNvPr id="82" name="椭圆 4">
                  <a:extLst>
                    <a:ext uri="{FF2B5EF4-FFF2-40B4-BE49-F238E27FC236}">
                      <a16:creationId xmlns:a16="http://schemas.microsoft.com/office/drawing/2014/main" id="{61DBA4AE-8FC3-CB1F-E354-DD9F248F2F55}"/>
                    </a:ext>
                  </a:extLst>
                </p:cNvPr>
                <p:cNvSpPr/>
                <p:nvPr/>
              </p:nvSpPr>
              <p:spPr>
                <a:xfrm>
                  <a:off x="4761131" y="2461573"/>
                  <a:ext cx="2641600" cy="2641600"/>
                </a:xfrm>
                <a:prstGeom prst="ellipse">
                  <a:avLst/>
                </a:prstGeom>
                <a:grpFill/>
                <a:ln w="38100">
                  <a:gradFill>
                    <a:gsLst>
                      <a:gs pos="0">
                        <a:srgbClr val="FF0000"/>
                      </a:gs>
                      <a:gs pos="31000">
                        <a:srgbClr val="3A4F90">
                          <a:alpha val="0"/>
                        </a:srgbClr>
                      </a:gs>
                      <a:gs pos="62000">
                        <a:srgbClr val="3A4F90">
                          <a:alpha val="90000"/>
                        </a:srgbClr>
                      </a:gs>
                      <a:gs pos="90000">
                        <a:srgbClr val="3A4F90">
                          <a:alpha val="0"/>
                        </a:srgbClr>
                      </a:gs>
                    </a:gsLst>
                    <a:lin ang="5400000" scaled="1"/>
                  </a:gra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grpSp>
              <p:nvGrpSpPr>
                <p:cNvPr id="83" name="组合 12">
                  <a:extLst>
                    <a:ext uri="{FF2B5EF4-FFF2-40B4-BE49-F238E27FC236}">
                      <a16:creationId xmlns:a16="http://schemas.microsoft.com/office/drawing/2014/main" id="{67740537-4D95-EAF4-3356-79A32E4B766B}"/>
                    </a:ext>
                  </a:extLst>
                </p:cNvPr>
                <p:cNvGrpSpPr/>
                <p:nvPr/>
              </p:nvGrpSpPr>
              <p:grpSpPr>
                <a:xfrm>
                  <a:off x="5295293" y="3014024"/>
                  <a:ext cx="1569056" cy="1546886"/>
                  <a:chOff x="5062704" y="2424314"/>
                  <a:chExt cx="2024836" cy="1996226"/>
                </a:xfrm>
                <a:grpFill/>
              </p:grpSpPr>
              <p:sp>
                <p:nvSpPr>
                  <p:cNvPr id="84" name="弧形 43">
                    <a:extLst>
                      <a:ext uri="{FF2B5EF4-FFF2-40B4-BE49-F238E27FC236}">
                        <a16:creationId xmlns:a16="http://schemas.microsoft.com/office/drawing/2014/main" id="{7FA25AC4-87DA-9C63-BEAF-BEE90500047D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5104459" y="2437460"/>
                    <a:ext cx="1983081" cy="1983080"/>
                  </a:xfrm>
                  <a:prstGeom prst="arc">
                    <a:avLst>
                      <a:gd name="adj1" fmla="val 10214044"/>
                      <a:gd name="adj2" fmla="val 310579"/>
                    </a:avLst>
                  </a:prstGeom>
                  <a:grpFill/>
                  <a:ln w="190500" cap="flat" cmpd="sng" algn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rgbClr val="3A4F90">
                            <a:alpha val="0"/>
                          </a:srgbClr>
                        </a:gs>
                      </a:gsLst>
                      <a:lin ang="0" scaled="1"/>
                    </a:gradFill>
                    <a:prstDash val="solid"/>
                    <a:miter lim="800000"/>
                    <a:headEnd type="none" w="sm" len="sm"/>
                    <a:tailEnd type="triangle" w="sm" len="sm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kern="0" dirty="0">
                      <a:solidFill>
                        <a:srgbClr val="262626"/>
                      </a:solidFill>
                      <a:latin typeface="思源宋体 CN Heavy" panose="02020900000000000000" pitchFamily="18" charset="-122"/>
                      <a:ea typeface="思源宋体 CN Heavy" panose="02020900000000000000" pitchFamily="18" charset="-122"/>
                    </a:endParaRPr>
                  </a:p>
                </p:txBody>
              </p:sp>
              <p:sp>
                <p:nvSpPr>
                  <p:cNvPr id="86" name="弧形 45">
                    <a:extLst>
                      <a:ext uri="{FF2B5EF4-FFF2-40B4-BE49-F238E27FC236}">
                        <a16:creationId xmlns:a16="http://schemas.microsoft.com/office/drawing/2014/main" id="{4235D994-C105-7DD9-63E8-A1A69BAD9686}"/>
                      </a:ext>
                    </a:extLst>
                  </p:cNvPr>
                  <p:cNvSpPr/>
                  <p:nvPr/>
                </p:nvSpPr>
                <p:spPr>
                  <a:xfrm>
                    <a:off x="5062704" y="2424315"/>
                    <a:ext cx="1983081" cy="1983080"/>
                  </a:xfrm>
                  <a:prstGeom prst="arc">
                    <a:avLst>
                      <a:gd name="adj1" fmla="val 10214044"/>
                      <a:gd name="adj2" fmla="val 310579"/>
                    </a:avLst>
                  </a:prstGeom>
                  <a:grpFill/>
                  <a:ln w="190500" cap="flat" cmpd="sng" algn="ctr">
                    <a:gradFill flip="none" rotWithShape="1">
                      <a:gsLst>
                        <a:gs pos="100000">
                          <a:srgbClr val="FF0000"/>
                        </a:gs>
                        <a:gs pos="0">
                          <a:srgbClr val="3A4F90">
                            <a:alpha val="0"/>
                          </a:srgbClr>
                        </a:gs>
                      </a:gsLst>
                      <a:lin ang="0" scaled="1"/>
                    </a:gradFill>
                    <a:prstDash val="solid"/>
                    <a:miter lim="800000"/>
                    <a:headEnd type="none" w="sm" len="sm"/>
                    <a:tailEnd type="triangle" w="sm" len="sm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lang="zh-CN" altLang="en-US" kern="0" dirty="0">
                      <a:solidFill>
                        <a:srgbClr val="262626"/>
                      </a:solidFill>
                      <a:latin typeface="思源宋体 CN Heavy" panose="02020900000000000000" pitchFamily="18" charset="-122"/>
                      <a:ea typeface="思源宋体 CN Heavy" panose="02020900000000000000" pitchFamily="18" charset="-122"/>
                    </a:endParaRPr>
                  </a:p>
                </p:txBody>
              </p:sp>
              <p:sp>
                <p:nvSpPr>
                  <p:cNvPr id="87" name="椭圆 46">
                    <a:extLst>
                      <a:ext uri="{FF2B5EF4-FFF2-40B4-BE49-F238E27FC236}">
                        <a16:creationId xmlns:a16="http://schemas.microsoft.com/office/drawing/2014/main" id="{B94B81D9-0C97-82A6-4124-6DEF4B3385C6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5086303" y="2424314"/>
                    <a:ext cx="1983080" cy="1983080"/>
                  </a:xfrm>
                  <a:prstGeom prst="ellipse">
                    <a:avLst/>
                  </a:prstGeom>
                  <a:grpFill/>
                  <a:ln w="12700">
                    <a:solidFill>
                      <a:srgbClr val="FF00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altLang="zh-CN" dirty="0">
                      <a:latin typeface="思源宋体 CN Heavy" panose="02020900000000000000" pitchFamily="18" charset="-122"/>
                      <a:ea typeface="思源宋体 CN Heavy" panose="02020900000000000000" pitchFamily="18" charset="-122"/>
                    </a:endParaRPr>
                  </a:p>
                </p:txBody>
              </p:sp>
            </p:grpSp>
          </p:grpSp>
          <p:pic>
            <p:nvPicPr>
              <p:cNvPr id="81" name="Resim 3" descr="metin, yazı tipi, yeşil, ekran görüntüsü içeren bir resim&#10;&#10;Açıklama otomatik olarak oluşturuldu">
                <a:extLst>
                  <a:ext uri="{FF2B5EF4-FFF2-40B4-BE49-F238E27FC236}">
                    <a16:creationId xmlns:a16="http://schemas.microsoft.com/office/drawing/2014/main" id="{6A796187-DB2B-2361-E226-8E3B51AD87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4441" y="806237"/>
                <a:ext cx="1379748" cy="467835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</p:grpSp>
      <p:sp>
        <p:nvSpPr>
          <p:cNvPr id="10" name="矩形: 圆角 26">
            <a:extLst>
              <a:ext uri="{FF2B5EF4-FFF2-40B4-BE49-F238E27FC236}">
                <a16:creationId xmlns:a16="http://schemas.microsoft.com/office/drawing/2014/main" id="{640F589E-83A1-643A-B63B-91A8D1C2CE16}"/>
              </a:ext>
            </a:extLst>
          </p:cNvPr>
          <p:cNvSpPr/>
          <p:nvPr/>
        </p:nvSpPr>
        <p:spPr>
          <a:xfrm>
            <a:off x="630809" y="9147442"/>
            <a:ext cx="4423109" cy="188767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55000">
                <a:srgbClr val="FA7A7A"/>
              </a:gs>
              <a:gs pos="76923">
                <a:srgbClr val="FDCDCD"/>
              </a:gs>
              <a:gs pos="31000">
                <a:srgbClr val="F71D1D"/>
              </a:gs>
              <a:gs pos="99000">
                <a:srgbClr val="FFFFFF"/>
              </a:gs>
              <a:gs pos="99000">
                <a:srgbClr val="FFFFFF"/>
              </a:gs>
            </a:gsLst>
            <a:lin ang="189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solidFill>
                  <a:schemeClr val="tx1"/>
                </a:solidFill>
                <a:latin typeface="Shabnam Light" panose="020B0603030804020204" pitchFamily="34" charset="-78"/>
                <a:cs typeface="Shabnam Light" panose="020B0603030804020204" pitchFamily="34" charset="-78"/>
              </a:rPr>
              <a:t>نوار نقاله چهار ستاره، برندی از محصولات حمل و نقل صنعتی عرضه شده توسط فروشگاه تسمه معصومیان در ایران است که در صنعت تسمه نقاله دارای رده ممتاز می باشد.</a:t>
            </a:r>
            <a:endParaRPr lang="tr-TR" sz="2000" dirty="0">
              <a:solidFill>
                <a:schemeClr val="tx1"/>
              </a:solidFill>
              <a:latin typeface="Shabnam Light" panose="020B0603030804020204" pitchFamily="34" charset="-78"/>
              <a:cs typeface="Shabnam Light" panose="020B0603030804020204" pitchFamily="34" charset="-78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4B44F46-B711-BEFB-05FA-7D77C2198676}"/>
              </a:ext>
            </a:extLst>
          </p:cNvPr>
          <p:cNvGrpSpPr/>
          <p:nvPr/>
        </p:nvGrpSpPr>
        <p:grpSpPr>
          <a:xfrm>
            <a:off x="4898413" y="9158469"/>
            <a:ext cx="1966079" cy="1830397"/>
            <a:chOff x="4784095" y="8624243"/>
            <a:chExt cx="1966079" cy="1830397"/>
          </a:xfrm>
        </p:grpSpPr>
        <p:grpSp>
          <p:nvGrpSpPr>
            <p:cNvPr id="5" name="组合 1">
              <a:extLst>
                <a:ext uri="{FF2B5EF4-FFF2-40B4-BE49-F238E27FC236}">
                  <a16:creationId xmlns:a16="http://schemas.microsoft.com/office/drawing/2014/main" id="{F0CBFC7B-FEA6-F392-5153-AC7B8F28669D}"/>
                </a:ext>
              </a:extLst>
            </p:cNvPr>
            <p:cNvGrpSpPr/>
            <p:nvPr/>
          </p:nvGrpSpPr>
          <p:grpSpPr>
            <a:xfrm>
              <a:off x="4784095" y="8624243"/>
              <a:ext cx="1966079" cy="1830397"/>
              <a:chOff x="4761132" y="2409741"/>
              <a:chExt cx="2658241" cy="2693432"/>
            </a:xfrm>
            <a:gradFill>
              <a:gsLst>
                <a:gs pos="55000">
                  <a:schemeClr val="bg1">
                    <a:lumMod val="97000"/>
                    <a:lumOff val="3000"/>
                  </a:schemeClr>
                </a:gs>
                <a:gs pos="23000">
                  <a:schemeClr val="bg1">
                    <a:alpha val="80000"/>
                  </a:schemeClr>
                </a:gs>
                <a:gs pos="30000">
                  <a:schemeClr val="bg1">
                    <a:alpha val="90000"/>
                  </a:schemeClr>
                </a:gs>
              </a:gsLst>
              <a:lin ang="10200000" scaled="0"/>
            </a:gradFill>
          </p:grpSpPr>
          <p:sp>
            <p:nvSpPr>
              <p:cNvPr id="12" name="椭圆 4">
                <a:extLst>
                  <a:ext uri="{FF2B5EF4-FFF2-40B4-BE49-F238E27FC236}">
                    <a16:creationId xmlns:a16="http://schemas.microsoft.com/office/drawing/2014/main" id="{CFB709DA-ACBC-FCBA-EBE6-1CF587F10157}"/>
                  </a:ext>
                </a:extLst>
              </p:cNvPr>
              <p:cNvSpPr/>
              <p:nvPr/>
            </p:nvSpPr>
            <p:spPr>
              <a:xfrm>
                <a:off x="4761132" y="2409741"/>
                <a:ext cx="2658241" cy="2693432"/>
              </a:xfrm>
              <a:prstGeom prst="ellipse">
                <a:avLst/>
              </a:prstGeom>
              <a:grpFill/>
              <a:ln w="38100">
                <a:gradFill>
                  <a:gsLst>
                    <a:gs pos="0">
                      <a:srgbClr val="FF0000"/>
                    </a:gs>
                    <a:gs pos="31000">
                      <a:srgbClr val="3A4F90">
                        <a:alpha val="0"/>
                      </a:srgbClr>
                    </a:gs>
                    <a:gs pos="62000">
                      <a:srgbClr val="3A4F90">
                        <a:alpha val="90000"/>
                      </a:srgbClr>
                    </a:gs>
                    <a:gs pos="90000">
                      <a:srgbClr val="3A4F90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grpSp>
            <p:nvGrpSpPr>
              <p:cNvPr id="15" name="组合 12">
                <a:extLst>
                  <a:ext uri="{FF2B5EF4-FFF2-40B4-BE49-F238E27FC236}">
                    <a16:creationId xmlns:a16="http://schemas.microsoft.com/office/drawing/2014/main" id="{547F3095-B093-CDA2-D298-EDB53DDEA333}"/>
                  </a:ext>
                </a:extLst>
              </p:cNvPr>
              <p:cNvGrpSpPr/>
              <p:nvPr/>
            </p:nvGrpSpPr>
            <p:grpSpPr>
              <a:xfrm>
                <a:off x="5295293" y="3014024"/>
                <a:ext cx="1569056" cy="1546886"/>
                <a:chOff x="5062704" y="2424314"/>
                <a:chExt cx="2024836" cy="1996226"/>
              </a:xfrm>
              <a:grpFill/>
            </p:grpSpPr>
            <p:sp>
              <p:nvSpPr>
                <p:cNvPr id="16" name="弧形 43">
                  <a:extLst>
                    <a:ext uri="{FF2B5EF4-FFF2-40B4-BE49-F238E27FC236}">
                      <a16:creationId xmlns:a16="http://schemas.microsoft.com/office/drawing/2014/main" id="{E084EC8C-13EC-FF05-2916-077E51FC3A3D}"/>
                    </a:ext>
                  </a:extLst>
                </p:cNvPr>
                <p:cNvSpPr/>
                <p:nvPr/>
              </p:nvSpPr>
              <p:spPr>
                <a:xfrm rot="10800000">
                  <a:off x="5104459" y="2437460"/>
                  <a:ext cx="1983081" cy="1983080"/>
                </a:xfrm>
                <a:prstGeom prst="arc">
                  <a:avLst>
                    <a:gd name="adj1" fmla="val 10214044"/>
                    <a:gd name="adj2" fmla="val 310579"/>
                  </a:avLst>
                </a:prstGeom>
                <a:grpFill/>
                <a:ln w="190500" cap="flat" cmpd="sng" algn="ctr">
                  <a:gradFill flip="none" rotWithShape="1">
                    <a:gsLst>
                      <a:gs pos="100000">
                        <a:srgbClr val="FF0000"/>
                      </a:gs>
                      <a:gs pos="0">
                        <a:srgbClr val="3A4F90">
                          <a:alpha val="0"/>
                        </a:srgbClr>
                      </a:gs>
                    </a:gsLst>
                    <a:lin ang="0" scaled="1"/>
                  </a:gradFill>
                  <a:prstDash val="solid"/>
                  <a:miter lim="800000"/>
                  <a:headEnd type="none" w="sm" len="sm"/>
                  <a:tailEnd type="triangle" w="sm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 dirty="0">
                    <a:solidFill>
                      <a:srgbClr val="262626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sp>
              <p:nvSpPr>
                <p:cNvPr id="17" name="弧形 45">
                  <a:extLst>
                    <a:ext uri="{FF2B5EF4-FFF2-40B4-BE49-F238E27FC236}">
                      <a16:creationId xmlns:a16="http://schemas.microsoft.com/office/drawing/2014/main" id="{6259A032-E4DC-C266-9098-CB8627EFE6D0}"/>
                    </a:ext>
                  </a:extLst>
                </p:cNvPr>
                <p:cNvSpPr/>
                <p:nvPr/>
              </p:nvSpPr>
              <p:spPr>
                <a:xfrm>
                  <a:off x="5062704" y="2424315"/>
                  <a:ext cx="1983081" cy="1983080"/>
                </a:xfrm>
                <a:prstGeom prst="arc">
                  <a:avLst>
                    <a:gd name="adj1" fmla="val 10214044"/>
                    <a:gd name="adj2" fmla="val 310579"/>
                  </a:avLst>
                </a:prstGeom>
                <a:grpFill/>
                <a:ln w="190500" cap="flat" cmpd="sng" algn="ctr">
                  <a:gradFill flip="none" rotWithShape="1">
                    <a:gsLst>
                      <a:gs pos="100000">
                        <a:srgbClr val="FF0000"/>
                      </a:gs>
                      <a:gs pos="0">
                        <a:srgbClr val="3A4F90">
                          <a:alpha val="0"/>
                        </a:srgbClr>
                      </a:gs>
                    </a:gsLst>
                    <a:lin ang="0" scaled="1"/>
                  </a:gradFill>
                  <a:prstDash val="solid"/>
                  <a:miter lim="800000"/>
                  <a:headEnd type="none" w="sm" len="sm"/>
                  <a:tailEnd type="triangle" w="sm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 dirty="0">
                    <a:solidFill>
                      <a:srgbClr val="262626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sp>
              <p:nvSpPr>
                <p:cNvPr id="18" name="椭圆 46">
                  <a:extLst>
                    <a:ext uri="{FF2B5EF4-FFF2-40B4-BE49-F238E27FC236}">
                      <a16:creationId xmlns:a16="http://schemas.microsoft.com/office/drawing/2014/main" id="{30103473-32B5-3171-3B9B-65CB38022F68}"/>
                    </a:ext>
                  </a:extLst>
                </p:cNvPr>
                <p:cNvSpPr/>
                <p:nvPr/>
              </p:nvSpPr>
              <p:spPr>
                <a:xfrm rot="16200000">
                  <a:off x="5086303" y="2424314"/>
                  <a:ext cx="1983080" cy="1983080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zh-CN" dirty="0"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</p:grpSp>
        </p:grpSp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7343254-7073-A9E1-E589-B0ACEF9C6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85751" y="9122902"/>
              <a:ext cx="950453" cy="882147"/>
            </a:xfrm>
            <a:prstGeom prst="roundRect">
              <a:avLst>
                <a:gd name="adj" fmla="val 16667"/>
              </a:avLst>
            </a:prstGeom>
            <a:noFill/>
            <a:ln>
              <a:solidFill>
                <a:schemeClr val="tx1"/>
              </a:solidFill>
            </a:ln>
            <a:effectLst>
              <a:glow rad="63500">
                <a:schemeClr val="bg2">
                  <a:alpha val="40000"/>
                </a:schemeClr>
              </a:glo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9" name="矩形: 圆角 26">
            <a:extLst>
              <a:ext uri="{FF2B5EF4-FFF2-40B4-BE49-F238E27FC236}">
                <a16:creationId xmlns:a16="http://schemas.microsoft.com/office/drawing/2014/main" id="{24C8D81E-88B6-C536-2C69-D9467645FA50}"/>
              </a:ext>
            </a:extLst>
          </p:cNvPr>
          <p:cNvSpPr/>
          <p:nvPr/>
        </p:nvSpPr>
        <p:spPr>
          <a:xfrm>
            <a:off x="1555597" y="1554798"/>
            <a:ext cx="5289418" cy="2654463"/>
          </a:xfrm>
          <a:prstGeom prst="roundRect">
            <a:avLst>
              <a:gd name="adj" fmla="val 50000"/>
            </a:avLst>
          </a:prstGeom>
          <a:gradFill>
            <a:gsLst>
              <a:gs pos="7000">
                <a:schemeClr val="bg1"/>
              </a:gs>
              <a:gs pos="3000">
                <a:schemeClr val="bg1"/>
              </a:gs>
              <a:gs pos="100000">
                <a:srgbClr val="FF0000">
                  <a:shade val="100000"/>
                  <a:satMod val="115000"/>
                </a:srgbClr>
              </a:gs>
            </a:gsLst>
            <a:lin ang="189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dirty="0">
                <a:solidFill>
                  <a:schemeClr val="tx1"/>
                </a:solidFill>
                <a:latin typeface="Shabnam Light" panose="020B0603030804020204" pitchFamily="34" charset="-78"/>
                <a:cs typeface="Shabnam Light" panose="020B0603030804020204" pitchFamily="34" charset="-78"/>
              </a:rPr>
              <a:t>برزنت کبری یکی از محبوب‌ترین برندهای تسمه برزنت در بازار ایران می‌باشد. این برند توسط فروشگاه تسمه معصومیان تامین می‌شود و در صنعت تسمه نوار برزنت، به عنوان رهبر شناخته می‌شود. این تسمه نوار برزنت با کیفیت بالا و قیمت مناسب، جزء محصولات پرفروش و مورد توجه مشتریان خود قرار می‌گیرد.</a:t>
            </a:r>
            <a:endParaRPr lang="tr-TR" sz="2000" dirty="0">
              <a:solidFill>
                <a:schemeClr val="tx1"/>
              </a:solidFill>
              <a:latin typeface="Shabnam Light" panose="020B0603030804020204" pitchFamily="34" charset="-78"/>
              <a:cs typeface="Shabnam Light" panose="020B0603030804020204" pitchFamily="34" charset="-78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F3C7D4ED-287A-6EAB-CC70-2DEB812F50D2}"/>
              </a:ext>
            </a:extLst>
          </p:cNvPr>
          <p:cNvGrpSpPr/>
          <p:nvPr/>
        </p:nvGrpSpPr>
        <p:grpSpPr>
          <a:xfrm>
            <a:off x="126054" y="1860670"/>
            <a:ext cx="1972611" cy="1754406"/>
            <a:chOff x="70392" y="1859379"/>
            <a:chExt cx="1993128" cy="1742006"/>
          </a:xfrm>
        </p:grpSpPr>
        <p:grpSp>
          <p:nvGrpSpPr>
            <p:cNvPr id="68" name="组合 1">
              <a:extLst>
                <a:ext uri="{FF2B5EF4-FFF2-40B4-BE49-F238E27FC236}">
                  <a16:creationId xmlns:a16="http://schemas.microsoft.com/office/drawing/2014/main" id="{E818D0CD-8A78-770A-8FF6-553EC71677C8}"/>
                </a:ext>
              </a:extLst>
            </p:cNvPr>
            <p:cNvGrpSpPr/>
            <p:nvPr/>
          </p:nvGrpSpPr>
          <p:grpSpPr>
            <a:xfrm>
              <a:off x="70392" y="1859379"/>
              <a:ext cx="1993128" cy="1742006"/>
              <a:chOff x="4775432" y="2502715"/>
              <a:chExt cx="2641600" cy="2641600"/>
            </a:xfrm>
            <a:gradFill>
              <a:gsLst>
                <a:gs pos="55000">
                  <a:schemeClr val="bg1">
                    <a:lumMod val="97000"/>
                    <a:lumOff val="3000"/>
                  </a:schemeClr>
                </a:gs>
                <a:gs pos="23000">
                  <a:schemeClr val="bg1">
                    <a:alpha val="80000"/>
                  </a:schemeClr>
                </a:gs>
                <a:gs pos="30000">
                  <a:schemeClr val="bg1">
                    <a:alpha val="90000"/>
                  </a:schemeClr>
                </a:gs>
              </a:gsLst>
              <a:lin ang="10200000" scaled="0"/>
            </a:gradFill>
          </p:grpSpPr>
          <p:sp>
            <p:nvSpPr>
              <p:cNvPr id="70" name="椭圆 4">
                <a:extLst>
                  <a:ext uri="{FF2B5EF4-FFF2-40B4-BE49-F238E27FC236}">
                    <a16:creationId xmlns:a16="http://schemas.microsoft.com/office/drawing/2014/main" id="{0F7D7919-E818-7244-EB45-296334B90006}"/>
                  </a:ext>
                </a:extLst>
              </p:cNvPr>
              <p:cNvSpPr/>
              <p:nvPr/>
            </p:nvSpPr>
            <p:spPr>
              <a:xfrm>
                <a:off x="4775432" y="2502715"/>
                <a:ext cx="2641600" cy="2641600"/>
              </a:xfrm>
              <a:prstGeom prst="ellipse">
                <a:avLst/>
              </a:prstGeom>
              <a:grpFill/>
              <a:ln w="38100">
                <a:gradFill>
                  <a:gsLst>
                    <a:gs pos="0">
                      <a:srgbClr val="FF0000"/>
                    </a:gs>
                    <a:gs pos="31000">
                      <a:srgbClr val="3A4F90">
                        <a:alpha val="0"/>
                      </a:srgbClr>
                    </a:gs>
                    <a:gs pos="62000">
                      <a:srgbClr val="3A4F90">
                        <a:alpha val="90000"/>
                      </a:srgbClr>
                    </a:gs>
                    <a:gs pos="90000">
                      <a:srgbClr val="3A4F90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grpSp>
            <p:nvGrpSpPr>
              <p:cNvPr id="71" name="组合 12">
                <a:extLst>
                  <a:ext uri="{FF2B5EF4-FFF2-40B4-BE49-F238E27FC236}">
                    <a16:creationId xmlns:a16="http://schemas.microsoft.com/office/drawing/2014/main" id="{0DDBD792-BDCD-992F-3F9C-6679D8ECCEA4}"/>
                  </a:ext>
                </a:extLst>
              </p:cNvPr>
              <p:cNvGrpSpPr/>
              <p:nvPr/>
            </p:nvGrpSpPr>
            <p:grpSpPr>
              <a:xfrm>
                <a:off x="5295293" y="3014024"/>
                <a:ext cx="1569056" cy="1546886"/>
                <a:chOff x="5062704" y="2424314"/>
                <a:chExt cx="2024836" cy="1996226"/>
              </a:xfrm>
              <a:grpFill/>
            </p:grpSpPr>
            <p:sp>
              <p:nvSpPr>
                <p:cNvPr id="75" name="弧形 43">
                  <a:extLst>
                    <a:ext uri="{FF2B5EF4-FFF2-40B4-BE49-F238E27FC236}">
                      <a16:creationId xmlns:a16="http://schemas.microsoft.com/office/drawing/2014/main" id="{5DE8C222-432E-0B16-EF1F-C3B00BB10571}"/>
                    </a:ext>
                  </a:extLst>
                </p:cNvPr>
                <p:cNvSpPr/>
                <p:nvPr/>
              </p:nvSpPr>
              <p:spPr>
                <a:xfrm rot="10800000">
                  <a:off x="5104459" y="2437460"/>
                  <a:ext cx="1983081" cy="1983080"/>
                </a:xfrm>
                <a:prstGeom prst="arc">
                  <a:avLst>
                    <a:gd name="adj1" fmla="val 10214044"/>
                    <a:gd name="adj2" fmla="val 310579"/>
                  </a:avLst>
                </a:prstGeom>
                <a:grpFill/>
                <a:ln w="190500" cap="flat" cmpd="sng" algn="ctr">
                  <a:gradFill flip="none" rotWithShape="1">
                    <a:gsLst>
                      <a:gs pos="100000">
                        <a:srgbClr val="FF0000"/>
                      </a:gs>
                      <a:gs pos="0">
                        <a:srgbClr val="3A4F90">
                          <a:alpha val="0"/>
                        </a:srgbClr>
                      </a:gs>
                    </a:gsLst>
                    <a:lin ang="0" scaled="1"/>
                  </a:gradFill>
                  <a:prstDash val="solid"/>
                  <a:miter lim="800000"/>
                  <a:headEnd type="none" w="sm" len="sm"/>
                  <a:tailEnd type="triangle" w="sm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 dirty="0">
                    <a:solidFill>
                      <a:srgbClr val="262626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sp>
              <p:nvSpPr>
                <p:cNvPr id="76" name="弧形 45">
                  <a:extLst>
                    <a:ext uri="{FF2B5EF4-FFF2-40B4-BE49-F238E27FC236}">
                      <a16:creationId xmlns:a16="http://schemas.microsoft.com/office/drawing/2014/main" id="{C96E98FE-C0FE-C82E-B759-99594CF5F103}"/>
                    </a:ext>
                  </a:extLst>
                </p:cNvPr>
                <p:cNvSpPr/>
                <p:nvPr/>
              </p:nvSpPr>
              <p:spPr>
                <a:xfrm>
                  <a:off x="5062704" y="2424315"/>
                  <a:ext cx="1983081" cy="1983080"/>
                </a:xfrm>
                <a:prstGeom prst="arc">
                  <a:avLst>
                    <a:gd name="adj1" fmla="val 10214044"/>
                    <a:gd name="adj2" fmla="val 310579"/>
                  </a:avLst>
                </a:prstGeom>
                <a:grpFill/>
                <a:ln w="190500" cap="flat" cmpd="sng" algn="ctr">
                  <a:gradFill flip="none" rotWithShape="1">
                    <a:gsLst>
                      <a:gs pos="100000">
                        <a:srgbClr val="FF0000"/>
                      </a:gs>
                      <a:gs pos="0">
                        <a:srgbClr val="3A4F90">
                          <a:alpha val="0"/>
                        </a:srgbClr>
                      </a:gs>
                    </a:gsLst>
                    <a:lin ang="0" scaled="1"/>
                  </a:gradFill>
                  <a:prstDash val="solid"/>
                  <a:miter lim="800000"/>
                  <a:headEnd type="none" w="sm" len="sm"/>
                  <a:tailEnd type="triangle" w="sm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 dirty="0">
                    <a:solidFill>
                      <a:srgbClr val="262626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sp>
              <p:nvSpPr>
                <p:cNvPr id="77" name="椭圆 46">
                  <a:extLst>
                    <a:ext uri="{FF2B5EF4-FFF2-40B4-BE49-F238E27FC236}">
                      <a16:creationId xmlns:a16="http://schemas.microsoft.com/office/drawing/2014/main" id="{D89B6BA9-B65D-7A8B-CB8A-4DE0F18510BC}"/>
                    </a:ext>
                  </a:extLst>
                </p:cNvPr>
                <p:cNvSpPr/>
                <p:nvPr/>
              </p:nvSpPr>
              <p:spPr>
                <a:xfrm rot="16200000">
                  <a:off x="5086303" y="2424314"/>
                  <a:ext cx="1983080" cy="1983080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zh-CN" dirty="0"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</p:grpSp>
        </p:grpSp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009A6C2C-7D21-CAC7-5CF8-E64BBF4A5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70055" y="2314111"/>
              <a:ext cx="1023984" cy="820026"/>
            </a:xfrm>
            <a:prstGeom prst="roundRect">
              <a:avLst>
                <a:gd name="adj" fmla="val 16667"/>
              </a:avLst>
            </a:prstGeom>
            <a:solidFill>
              <a:srgbClr val="FFFBEF"/>
            </a:solidFill>
            <a:ln>
              <a:solidFill>
                <a:schemeClr val="tx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ABFB2F70-4DB4-ABC7-A2BF-FBD2D77BCB75}"/>
              </a:ext>
            </a:extLst>
          </p:cNvPr>
          <p:cNvGrpSpPr/>
          <p:nvPr/>
        </p:nvGrpSpPr>
        <p:grpSpPr>
          <a:xfrm>
            <a:off x="2668615" y="36015"/>
            <a:ext cx="1546739" cy="1392262"/>
            <a:chOff x="2310538" y="4923204"/>
            <a:chExt cx="2641600" cy="2641600"/>
          </a:xfrm>
        </p:grpSpPr>
        <p:grpSp>
          <p:nvGrpSpPr>
            <p:cNvPr id="99" name="组合 1">
              <a:extLst>
                <a:ext uri="{FF2B5EF4-FFF2-40B4-BE49-F238E27FC236}">
                  <a16:creationId xmlns:a16="http://schemas.microsoft.com/office/drawing/2014/main" id="{A14282AF-3D55-A8E8-C81D-D2288D9C198D}"/>
                </a:ext>
              </a:extLst>
            </p:cNvPr>
            <p:cNvGrpSpPr/>
            <p:nvPr/>
          </p:nvGrpSpPr>
          <p:grpSpPr>
            <a:xfrm>
              <a:off x="2310538" y="4923204"/>
              <a:ext cx="2641600" cy="2641600"/>
              <a:chOff x="4761131" y="2461573"/>
              <a:chExt cx="2641600" cy="2641600"/>
            </a:xfrm>
            <a:gradFill>
              <a:gsLst>
                <a:gs pos="55000">
                  <a:schemeClr val="bg1">
                    <a:lumMod val="97000"/>
                    <a:lumOff val="3000"/>
                  </a:schemeClr>
                </a:gs>
                <a:gs pos="23000">
                  <a:schemeClr val="bg1">
                    <a:alpha val="80000"/>
                  </a:schemeClr>
                </a:gs>
                <a:gs pos="30000">
                  <a:schemeClr val="bg1">
                    <a:alpha val="90000"/>
                  </a:schemeClr>
                </a:gs>
              </a:gsLst>
              <a:lin ang="10200000" scaled="0"/>
            </a:gradFill>
          </p:grpSpPr>
          <p:sp>
            <p:nvSpPr>
              <p:cNvPr id="101" name="椭圆 4">
                <a:extLst>
                  <a:ext uri="{FF2B5EF4-FFF2-40B4-BE49-F238E27FC236}">
                    <a16:creationId xmlns:a16="http://schemas.microsoft.com/office/drawing/2014/main" id="{62F291E4-0591-5256-B44E-39C2A0B978FC}"/>
                  </a:ext>
                </a:extLst>
              </p:cNvPr>
              <p:cNvSpPr/>
              <p:nvPr/>
            </p:nvSpPr>
            <p:spPr>
              <a:xfrm>
                <a:off x="4761131" y="2461573"/>
                <a:ext cx="2641600" cy="2641600"/>
              </a:xfrm>
              <a:prstGeom prst="ellipse">
                <a:avLst/>
              </a:prstGeom>
              <a:grpFill/>
              <a:ln w="38100">
                <a:gradFill>
                  <a:gsLst>
                    <a:gs pos="0">
                      <a:srgbClr val="FF0000"/>
                    </a:gs>
                    <a:gs pos="31000">
                      <a:srgbClr val="3A4F90">
                        <a:alpha val="0"/>
                      </a:srgbClr>
                    </a:gs>
                    <a:gs pos="62000">
                      <a:srgbClr val="3A4F90">
                        <a:alpha val="90000"/>
                      </a:srgbClr>
                    </a:gs>
                    <a:gs pos="90000">
                      <a:srgbClr val="3A4F90">
                        <a:alpha val="0"/>
                      </a:srgbClr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latin typeface="思源宋体 CN Heavy" panose="02020900000000000000" pitchFamily="18" charset="-122"/>
                  <a:ea typeface="思源宋体 CN Heavy" panose="02020900000000000000" pitchFamily="18" charset="-122"/>
                </a:endParaRPr>
              </a:p>
            </p:txBody>
          </p:sp>
          <p:grpSp>
            <p:nvGrpSpPr>
              <p:cNvPr id="102" name="组合 12">
                <a:extLst>
                  <a:ext uri="{FF2B5EF4-FFF2-40B4-BE49-F238E27FC236}">
                    <a16:creationId xmlns:a16="http://schemas.microsoft.com/office/drawing/2014/main" id="{5BF9DAC9-354F-2028-8B48-C87AF1B444C6}"/>
                  </a:ext>
                </a:extLst>
              </p:cNvPr>
              <p:cNvGrpSpPr/>
              <p:nvPr/>
            </p:nvGrpSpPr>
            <p:grpSpPr>
              <a:xfrm>
                <a:off x="5295293" y="3014024"/>
                <a:ext cx="1569056" cy="1546886"/>
                <a:chOff x="5062704" y="2424314"/>
                <a:chExt cx="2024836" cy="1996226"/>
              </a:xfrm>
              <a:grpFill/>
            </p:grpSpPr>
            <p:sp>
              <p:nvSpPr>
                <p:cNvPr id="103" name="弧形 43">
                  <a:extLst>
                    <a:ext uri="{FF2B5EF4-FFF2-40B4-BE49-F238E27FC236}">
                      <a16:creationId xmlns:a16="http://schemas.microsoft.com/office/drawing/2014/main" id="{8ACC2639-E8A9-4E8B-D994-71D93B7F9A0F}"/>
                    </a:ext>
                  </a:extLst>
                </p:cNvPr>
                <p:cNvSpPr/>
                <p:nvPr/>
              </p:nvSpPr>
              <p:spPr>
                <a:xfrm rot="10800000">
                  <a:off x="5104459" y="2437460"/>
                  <a:ext cx="1983081" cy="1983080"/>
                </a:xfrm>
                <a:prstGeom prst="arc">
                  <a:avLst>
                    <a:gd name="adj1" fmla="val 10214044"/>
                    <a:gd name="adj2" fmla="val 310579"/>
                  </a:avLst>
                </a:prstGeom>
                <a:grpFill/>
                <a:ln w="190500" cap="flat" cmpd="sng" algn="ctr">
                  <a:gradFill flip="none" rotWithShape="1">
                    <a:gsLst>
                      <a:gs pos="100000">
                        <a:srgbClr val="FF0000"/>
                      </a:gs>
                      <a:gs pos="0">
                        <a:srgbClr val="3A4F90">
                          <a:alpha val="0"/>
                        </a:srgbClr>
                      </a:gs>
                    </a:gsLst>
                    <a:lin ang="0" scaled="1"/>
                  </a:gradFill>
                  <a:prstDash val="solid"/>
                  <a:miter lim="800000"/>
                  <a:headEnd type="none" w="sm" len="sm"/>
                  <a:tailEnd type="triangle" w="sm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 dirty="0">
                    <a:solidFill>
                      <a:srgbClr val="262626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sp>
              <p:nvSpPr>
                <p:cNvPr id="104" name="弧形 45">
                  <a:extLst>
                    <a:ext uri="{FF2B5EF4-FFF2-40B4-BE49-F238E27FC236}">
                      <a16:creationId xmlns:a16="http://schemas.microsoft.com/office/drawing/2014/main" id="{7207AC37-D783-C9A3-B5DF-FE46870DB323}"/>
                    </a:ext>
                  </a:extLst>
                </p:cNvPr>
                <p:cNvSpPr/>
                <p:nvPr/>
              </p:nvSpPr>
              <p:spPr>
                <a:xfrm>
                  <a:off x="5062704" y="2424315"/>
                  <a:ext cx="1983081" cy="1983080"/>
                </a:xfrm>
                <a:prstGeom prst="arc">
                  <a:avLst>
                    <a:gd name="adj1" fmla="val 10214044"/>
                    <a:gd name="adj2" fmla="val 310579"/>
                  </a:avLst>
                </a:prstGeom>
                <a:grpFill/>
                <a:ln w="190500" cap="flat" cmpd="sng" algn="ctr">
                  <a:gradFill flip="none" rotWithShape="1">
                    <a:gsLst>
                      <a:gs pos="100000">
                        <a:srgbClr val="FF0000"/>
                      </a:gs>
                      <a:gs pos="0">
                        <a:srgbClr val="3A4F90">
                          <a:alpha val="0"/>
                        </a:srgbClr>
                      </a:gs>
                    </a:gsLst>
                    <a:lin ang="0" scaled="1"/>
                  </a:gradFill>
                  <a:prstDash val="solid"/>
                  <a:miter lim="800000"/>
                  <a:headEnd type="none" w="sm" len="sm"/>
                  <a:tailEnd type="triangle" w="sm" len="sm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 dirty="0">
                    <a:solidFill>
                      <a:srgbClr val="262626"/>
                    </a:solidFill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  <p:sp>
              <p:nvSpPr>
                <p:cNvPr id="105" name="椭圆 46">
                  <a:extLst>
                    <a:ext uri="{FF2B5EF4-FFF2-40B4-BE49-F238E27FC236}">
                      <a16:creationId xmlns:a16="http://schemas.microsoft.com/office/drawing/2014/main" id="{E2627679-4686-85D7-A438-04A8C45E49FA}"/>
                    </a:ext>
                  </a:extLst>
                </p:cNvPr>
                <p:cNvSpPr/>
                <p:nvPr/>
              </p:nvSpPr>
              <p:spPr>
                <a:xfrm rot="16200000">
                  <a:off x="5086303" y="2424314"/>
                  <a:ext cx="1983080" cy="1983080"/>
                </a:xfrm>
                <a:prstGeom prst="ellipse">
                  <a:avLst/>
                </a:prstGeom>
                <a:grpFill/>
                <a:ln w="127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altLang="zh-CN" dirty="0">
                    <a:latin typeface="思源宋体 CN Heavy" panose="02020900000000000000" pitchFamily="18" charset="-122"/>
                    <a:ea typeface="思源宋体 CN Heavy" panose="02020900000000000000" pitchFamily="18" charset="-122"/>
                  </a:endParaRPr>
                </a:p>
              </p:txBody>
            </p:sp>
          </p:grpSp>
        </p:grpSp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732F0033-6211-D435-C354-ED56D18AE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4364" y="5467538"/>
              <a:ext cx="1438215" cy="1438215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8F14AAC-B809-E3C1-45F1-629287EEC86B}"/>
              </a:ext>
            </a:extLst>
          </p:cNvPr>
          <p:cNvGrpSpPr/>
          <p:nvPr/>
        </p:nvGrpSpPr>
        <p:grpSpPr>
          <a:xfrm>
            <a:off x="1987525" y="11386435"/>
            <a:ext cx="2882950" cy="805565"/>
            <a:chOff x="4601871" y="5955877"/>
            <a:chExt cx="2882950" cy="805565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FDA02B9-3D11-17DC-7563-CD9C4A726378}"/>
                </a:ext>
              </a:extLst>
            </p:cNvPr>
            <p:cNvSpPr txBox="1"/>
            <p:nvPr/>
          </p:nvSpPr>
          <p:spPr>
            <a:xfrm>
              <a:off x="5131818" y="6338258"/>
              <a:ext cx="23530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pc="300" dirty="0">
                  <a:solidFill>
                    <a:srgbClr val="FF0000"/>
                  </a:solidFill>
                  <a:latin typeface="思源宋体 CN Light" panose="02020300000000000000" pitchFamily="18" charset="-122"/>
                  <a:ea typeface="思源宋体 CN Light" panose="02020300000000000000" pitchFamily="18" charset="-122"/>
                  <a:cs typeface="B Titr" panose="00000700000000000000" pitchFamily="2" charset="-78"/>
                </a:rPr>
                <a:t>masoomiyan.ir</a:t>
              </a:r>
              <a:endParaRPr lang="zh-CN" altLang="en-US" spc="300" dirty="0">
                <a:solidFill>
                  <a:srgbClr val="FF0000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  <a:cs typeface="B Titr" panose="00000700000000000000" pitchFamily="2" charset="-78"/>
              </a:endParaRPr>
            </a:p>
          </p:txBody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E94FB80C-2077-03CA-2732-582A06F91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871" y="5955877"/>
              <a:ext cx="805565" cy="805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33127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Tm="3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CFF78F5-0977-B394-5BE2-CBB84F20EF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550503"/>
              </p:ext>
            </p:extLst>
          </p:nvPr>
        </p:nvGraphicFramePr>
        <p:xfrm>
          <a:off x="69171" y="1028060"/>
          <a:ext cx="6719657" cy="6708229"/>
        </p:xfrm>
        <a:graphic>
          <a:graphicData uri="http://schemas.openxmlformats.org/drawingml/2006/table">
            <a:tbl>
              <a:tblPr/>
              <a:tblGrid>
                <a:gridCol w="3015087">
                  <a:extLst>
                    <a:ext uri="{9D8B030D-6E8A-4147-A177-3AD203B41FA5}">
                      <a16:colId xmlns:a16="http://schemas.microsoft.com/office/drawing/2014/main" val="1431205222"/>
                    </a:ext>
                  </a:extLst>
                </a:gridCol>
                <a:gridCol w="3704570">
                  <a:extLst>
                    <a:ext uri="{9D8B030D-6E8A-4147-A177-3AD203B41FA5}">
                      <a16:colId xmlns:a16="http://schemas.microsoft.com/office/drawing/2014/main" val="1308960196"/>
                    </a:ext>
                  </a:extLst>
                </a:gridCol>
              </a:tblGrid>
              <a:tr h="226627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1" i="0" u="none" strike="noStrike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قیمت</a:t>
                      </a:r>
                      <a:r>
                        <a:rPr lang="ar-SA" sz="1800" b="1" i="0" u="none" strike="noStrike" dirty="0">
                          <a:solidFill>
                            <a:srgbClr val="252525"/>
                          </a:solidFill>
                          <a:latin typeface="Times New Roman"/>
                          <a:cs typeface="B Mitra" panose="00000400000000000000" pitchFamily="2" charset="-78"/>
                        </a:rPr>
                        <a:t> </a:t>
                      </a:r>
                      <a:endParaRPr lang="ar-SA" sz="1800" b="1" i="0" u="none" strike="noStrike" dirty="0">
                        <a:solidFill>
                          <a:srgbClr val="252525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b="1" i="0" u="none" strike="noStrike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شماره فنی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2021844"/>
                  </a:ext>
                </a:extLst>
              </a:tr>
              <a:tr h="226627">
                <a:tc>
                  <a:txBody>
                    <a:bodyPr/>
                    <a:lstStyle/>
                    <a:p>
                      <a:pPr algn="r" fontAlgn="b"/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9.5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638500"/>
                  </a:ext>
                </a:extLst>
              </a:tr>
              <a:tr h="226627">
                <a:tc>
                  <a:txBody>
                    <a:bodyPr/>
                    <a:lstStyle/>
                    <a:p>
                      <a:pPr algn="r"/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9,5X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475314"/>
                  </a:ext>
                </a:extLst>
              </a:tr>
              <a:tr h="226627">
                <a:tc>
                  <a:txBody>
                    <a:bodyPr/>
                    <a:lstStyle/>
                    <a:p>
                      <a:pPr algn="r"/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A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109657"/>
                  </a:ext>
                </a:extLst>
              </a:tr>
              <a:tr h="226627">
                <a:tc>
                  <a:txBody>
                    <a:bodyPr/>
                    <a:lstStyle/>
                    <a:p>
                      <a:pPr algn="r"/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AX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101843"/>
                  </a:ext>
                </a:extLst>
              </a:tr>
              <a:tr h="226627">
                <a:tc>
                  <a:txBody>
                    <a:bodyPr/>
                    <a:lstStyle/>
                    <a:p>
                      <a:pPr algn="r" fontAlgn="b"/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B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432898"/>
                  </a:ext>
                </a:extLst>
              </a:tr>
              <a:tr h="226627">
                <a:tc>
                  <a:txBody>
                    <a:bodyPr/>
                    <a:lstStyle/>
                    <a:p>
                      <a:pPr algn="r" fontAlgn="b"/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BX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299832"/>
                  </a:ext>
                </a:extLst>
              </a:tr>
              <a:tr h="226627">
                <a:tc>
                  <a:txBody>
                    <a:bodyPr/>
                    <a:lstStyle/>
                    <a:p>
                      <a:pPr algn="r" fontAlgn="b"/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C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841963"/>
                  </a:ext>
                </a:extLst>
              </a:tr>
              <a:tr h="226627">
                <a:tc>
                  <a:txBody>
                    <a:bodyPr/>
                    <a:lstStyle/>
                    <a:p>
                      <a:pPr algn="r" fontAlgn="b"/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CX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63143"/>
                  </a:ext>
                </a:extLst>
              </a:tr>
              <a:tr h="226627">
                <a:tc>
                  <a:txBody>
                    <a:bodyPr/>
                    <a:lstStyle/>
                    <a:p>
                      <a:pPr algn="r"/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CDX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5403210"/>
                  </a:ext>
                </a:extLst>
              </a:tr>
              <a:tr h="226627">
                <a:tc>
                  <a:txBody>
                    <a:bodyPr/>
                    <a:lstStyle/>
                    <a:p>
                      <a:pPr lv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r-SA" sz="1800" b="0" i="0" u="none" strike="noStrike" noProof="0" dirty="0">
                        <a:solidFill>
                          <a:srgbClr val="000000"/>
                        </a:solidFill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D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114130"/>
                  </a:ext>
                </a:extLst>
              </a:tr>
              <a:tr h="226627">
                <a:tc>
                  <a:txBody>
                    <a:bodyPr/>
                    <a:lstStyle/>
                    <a:p>
                      <a:pPr algn="r" fontAlgn="ctr"/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سوراخ</a:t>
                      </a:r>
                      <a:r>
                        <a:rPr lang="fa-I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ar-S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دار متری</a:t>
                      </a:r>
                      <a:r>
                        <a:rPr lang="ar-SA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cs typeface="B Mitra" panose="00000400000000000000" pitchFamily="2" charset="-78"/>
                        </a:rPr>
                        <a:t> </a:t>
                      </a:r>
                      <a:r>
                        <a:rPr lang="ar-S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B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7885550"/>
                  </a:ext>
                </a:extLst>
              </a:tr>
              <a:tr h="226627">
                <a:tc>
                  <a:txBody>
                    <a:bodyPr/>
                    <a:lstStyle/>
                    <a:p>
                      <a:pPr algn="r" fontAlgn="ctr"/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سوراخ</a:t>
                      </a:r>
                      <a:r>
                        <a:rPr lang="fa-I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ar-SA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دار متری</a:t>
                      </a:r>
                      <a:r>
                        <a:rPr lang="ar-SA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cs typeface="B Mitra" panose="00000400000000000000" pitchFamily="2" charset="-78"/>
                        </a:rPr>
                        <a:t> </a:t>
                      </a:r>
                      <a:r>
                        <a:rPr lang="ar-S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C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536894"/>
                  </a:ext>
                </a:extLst>
              </a:tr>
              <a:tr h="450113">
                <a:tc>
                  <a:txBody>
                    <a:bodyPr/>
                    <a:lstStyle/>
                    <a:p>
                      <a:pPr algn="r" fontAlgn="ctr"/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(RAF34,RAF35,RAF47)</a:t>
                      </a:r>
                      <a:r>
                        <a:rPr lang="ar-SA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دسته پیکاپ مانجیدار</a:t>
                      </a:r>
                      <a:r>
                        <a:rPr lang="ar-SA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cs typeface="B Mitra" panose="00000400000000000000" pitchFamily="2" charset="-78"/>
                        </a:rPr>
                        <a:t> </a:t>
                      </a:r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477684"/>
                  </a:ext>
                </a:extLst>
              </a:tr>
              <a:tr h="450113">
                <a:tc>
                  <a:txBody>
                    <a:bodyPr/>
                    <a:lstStyle/>
                    <a:p>
                      <a:pPr algn="r" fontAlgn="ctr"/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(AX34, AX35,AX47) </a:t>
                      </a:r>
                      <a:r>
                        <a:rPr lang="ar-SA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دسته پیکاپ دنده ای</a:t>
                      </a:r>
                      <a:r>
                        <a:rPr lang="ar-SA" sz="1800" b="0" i="0" u="none" strike="noStrike" dirty="0">
                          <a:solidFill>
                            <a:srgbClr val="000000"/>
                          </a:solidFill>
                          <a:latin typeface="Times New Roman"/>
                          <a:cs typeface="B Mitra" panose="00000400000000000000" pitchFamily="2" charset="-78"/>
                        </a:rPr>
                        <a:t> </a:t>
                      </a:r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848927"/>
                  </a:ext>
                </a:extLst>
              </a:tr>
              <a:tr h="226627">
                <a:tc>
                  <a:txBody>
                    <a:bodyPr/>
                    <a:lstStyle/>
                    <a:p>
                      <a:pPr algn="r" fontAlgn="ctr"/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9,5X925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359923"/>
                  </a:ext>
                </a:extLst>
              </a:tr>
              <a:tr h="226627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قیمت به صورت</a:t>
                      </a:r>
                      <a:r>
                        <a:rPr lang="ar-SA" sz="1800" b="0" i="0" u="none" strike="noStrike" baseline="0" dirty="0">
                          <a:solidFill>
                            <a:srgbClr val="3C4043"/>
                          </a:solidFill>
                          <a:latin typeface="Times New Roman"/>
                          <a:cs typeface="B Mitra" panose="00000400000000000000" pitchFamily="2" charset="-78"/>
                        </a:rPr>
                        <a:t> </a:t>
                      </a:r>
                      <a:r>
                        <a:rPr lang="en-US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 A30 </a:t>
                      </a:r>
                      <a:r>
                        <a:rPr lang="ar-SA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محاسبه می شود</a:t>
                      </a:r>
                      <a:r>
                        <a:rPr lang="fa-IR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.</a:t>
                      </a:r>
                      <a:endParaRPr lang="ar-SA" sz="1800" b="0" i="0" u="none" strike="noStrike" baseline="0" dirty="0">
                        <a:solidFill>
                          <a:srgbClr val="3C4043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A15</a:t>
                      </a:r>
                      <a:r>
                        <a:rPr lang="fa-I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 الی</a:t>
                      </a:r>
                      <a:r>
                        <a:rPr lang="ar-SA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 A30</a:t>
                      </a:r>
                    </a:p>
                  </a:txBody>
                  <a:tcPr marL="4284" marR="4284" marT="42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452245"/>
                  </a:ext>
                </a:extLst>
              </a:tr>
              <a:tr h="226627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قیمت به صورت</a:t>
                      </a:r>
                      <a:r>
                        <a:rPr lang="ar-SA" sz="1800" b="0" i="0" u="none" strike="noStrike" baseline="0" dirty="0">
                          <a:solidFill>
                            <a:srgbClr val="3C4043"/>
                          </a:solidFill>
                          <a:latin typeface="Times New Roman"/>
                          <a:cs typeface="B Mitra" panose="00000400000000000000" pitchFamily="2" charset="-78"/>
                        </a:rPr>
                        <a:t> </a:t>
                      </a:r>
                      <a:r>
                        <a:rPr lang="en-US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 B30 </a:t>
                      </a:r>
                      <a:r>
                        <a:rPr lang="ar-SA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محاسبه می شود</a:t>
                      </a:r>
                      <a:r>
                        <a:rPr lang="fa-IR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.</a:t>
                      </a:r>
                      <a:endParaRPr lang="ar-SA" sz="1800" b="0" i="0" u="none" strike="noStrike" baseline="0" dirty="0">
                        <a:solidFill>
                          <a:srgbClr val="3C4043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B22</a:t>
                      </a:r>
                      <a:r>
                        <a:rPr lang="fa-IR" sz="1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الی</a:t>
                      </a:r>
                      <a:r>
                        <a:rPr lang="ar-SA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 B30</a:t>
                      </a:r>
                    </a:p>
                  </a:txBody>
                  <a:tcPr marL="4284" marR="4284" marT="4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972150"/>
                  </a:ext>
                </a:extLst>
              </a:tr>
              <a:tr h="450113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قیمت به صورت</a:t>
                      </a:r>
                      <a:r>
                        <a:rPr lang="ar-SA" sz="1800" b="0" i="0" u="none" strike="noStrike" baseline="0" dirty="0">
                          <a:solidFill>
                            <a:srgbClr val="3C4043"/>
                          </a:solidFill>
                          <a:latin typeface="Times New Roman"/>
                          <a:cs typeface="B Mitra" panose="00000400000000000000" pitchFamily="2" charset="-78"/>
                        </a:rPr>
                        <a:t> </a:t>
                      </a:r>
                      <a:r>
                        <a:rPr lang="en-US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 AX30 </a:t>
                      </a:r>
                      <a:r>
                        <a:rPr lang="ar-SA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محاسبه می شود</a:t>
                      </a:r>
                      <a:r>
                        <a:rPr lang="fa-IR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.</a:t>
                      </a:r>
                      <a:endParaRPr lang="ar-SA" sz="1800" b="0" i="0" u="none" strike="noStrike" baseline="0" dirty="0">
                        <a:solidFill>
                          <a:srgbClr val="3C4043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AX15</a:t>
                      </a:r>
                      <a:r>
                        <a:rPr lang="fa-IR" sz="1800" b="0" i="0" u="none" strike="noStrike" kern="1200" baseline="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fa-I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الی</a:t>
                      </a:r>
                      <a:r>
                        <a:rPr lang="ar-SA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 AX30</a:t>
                      </a:r>
                    </a:p>
                  </a:txBody>
                  <a:tcPr marL="4284" marR="4284" marT="4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091462"/>
                  </a:ext>
                </a:extLst>
              </a:tr>
              <a:tr h="450113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قیمت به صورت</a:t>
                      </a:r>
                      <a:r>
                        <a:rPr lang="ar-SA" sz="1800" b="0" i="0" u="none" strike="noStrike" baseline="0" dirty="0">
                          <a:solidFill>
                            <a:srgbClr val="3C4043"/>
                          </a:solidFill>
                          <a:latin typeface="Times New Roman"/>
                          <a:cs typeface="B Mitra" panose="00000400000000000000" pitchFamily="2" charset="-78"/>
                        </a:rPr>
                        <a:t> </a:t>
                      </a:r>
                      <a:r>
                        <a:rPr lang="en-US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 BX30 </a:t>
                      </a:r>
                      <a:r>
                        <a:rPr lang="ar-SA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محاسبه می شود</a:t>
                      </a:r>
                      <a:r>
                        <a:rPr lang="fa-IR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.</a:t>
                      </a:r>
                      <a:endParaRPr lang="ar-SA" sz="1800" b="0" i="0" u="none" strike="noStrike" baseline="0" dirty="0">
                        <a:solidFill>
                          <a:srgbClr val="3C4043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t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BX22 </a:t>
                      </a:r>
                      <a:r>
                        <a:rPr lang="fa-I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 الی </a:t>
                      </a: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BX30</a:t>
                      </a:r>
                    </a:p>
                  </a:txBody>
                  <a:tcPr marL="4284" marR="4284" marT="4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333672"/>
                  </a:ext>
                </a:extLst>
              </a:tr>
              <a:tr h="450113">
                <a:tc>
                  <a:txBody>
                    <a:bodyPr/>
                    <a:lstStyle/>
                    <a:p>
                      <a:pPr algn="ctr" rtl="1"/>
                      <a:r>
                        <a:rPr lang="ar-SA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قیمت به صورت</a:t>
                      </a:r>
                      <a:r>
                        <a:rPr lang="ar-SA" sz="1800" b="0" i="0" u="none" strike="noStrike" baseline="0" dirty="0">
                          <a:solidFill>
                            <a:srgbClr val="3C4043"/>
                          </a:solidFill>
                          <a:latin typeface="Times New Roman"/>
                          <a:cs typeface="B Mitra" panose="00000400000000000000" pitchFamily="2" charset="-78"/>
                        </a:rPr>
                        <a:t> </a:t>
                      </a:r>
                      <a:r>
                        <a:rPr lang="en-US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 9.5X800</a:t>
                      </a:r>
                      <a:r>
                        <a:rPr lang="ar-SA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محاسبه می شود</a:t>
                      </a:r>
                      <a:r>
                        <a:rPr lang="fa-IR" sz="1800" b="0" i="0" u="none" strike="noStrike" baseline="0" dirty="0">
                          <a:solidFill>
                            <a:srgbClr val="3C4043"/>
                          </a:solidFill>
                          <a:effectLst/>
                          <a:latin typeface="Times New Roman"/>
                          <a:cs typeface="B Mitra" panose="00000400000000000000" pitchFamily="2" charset="-78"/>
                        </a:rPr>
                        <a:t>.</a:t>
                      </a:r>
                      <a:endParaRPr lang="ar-SA" sz="1800" b="0" i="0" u="none" strike="noStrike" baseline="0" dirty="0">
                        <a:solidFill>
                          <a:srgbClr val="3C4043"/>
                        </a:solidFill>
                        <a:effectLst/>
                        <a:latin typeface="Times New Roman"/>
                        <a:cs typeface="B Mitra" panose="00000400000000000000" pitchFamily="2" charset="-78"/>
                      </a:endParaRPr>
                    </a:p>
                  </a:txBody>
                  <a:tcPr marL="4284" marR="4284" marT="4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latinLnBrk="0" hangingPunct="1"/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(9,5x600) </a:t>
                      </a:r>
                      <a:r>
                        <a:rPr lang="ar-SA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r>
                        <a:rPr lang="fa-IR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الی </a:t>
                      </a: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+mn-ea"/>
                          <a:cs typeface="B Mitra" panose="00000400000000000000" pitchFamily="2" charset="-78"/>
                        </a:rPr>
                        <a:t> </a:t>
                      </a: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(9.5x800)</a:t>
                      </a:r>
                    </a:p>
                  </a:txBody>
                  <a:tcPr marL="4284" marR="4284" marT="428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5766022"/>
                  </a:ext>
                </a:extLst>
              </a:tr>
            </a:tbl>
          </a:graphicData>
        </a:graphic>
      </p:graphicFrame>
      <p:sp>
        <p:nvSpPr>
          <p:cNvPr id="8" name="Text 2"/>
          <p:cNvSpPr/>
          <p:nvPr/>
        </p:nvSpPr>
        <p:spPr>
          <a:xfrm>
            <a:off x="6844672" y="3775894"/>
            <a:ext cx="3703241" cy="5786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556"/>
              </a:lnSpc>
            </a:pPr>
            <a:endParaRPr lang="en-US" sz="3645"/>
          </a:p>
        </p:txBody>
      </p:sp>
      <p:sp>
        <p:nvSpPr>
          <p:cNvPr id="9" name="Text 4"/>
          <p:cNvSpPr/>
          <p:nvPr/>
        </p:nvSpPr>
        <p:spPr>
          <a:xfrm>
            <a:off x="6633726" y="5006569"/>
            <a:ext cx="110629" cy="3470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734"/>
              </a:lnSpc>
            </a:pPr>
            <a:endParaRPr lang="en-US" sz="2187"/>
          </a:p>
        </p:txBody>
      </p:sp>
      <p:sp>
        <p:nvSpPr>
          <p:cNvPr id="10" name="Text 5"/>
          <p:cNvSpPr/>
          <p:nvPr/>
        </p:nvSpPr>
        <p:spPr>
          <a:xfrm>
            <a:off x="7503300" y="5035442"/>
            <a:ext cx="2400003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endParaRPr lang="en-US" sz="1822"/>
          </a:p>
        </p:txBody>
      </p:sp>
      <p:sp>
        <p:nvSpPr>
          <p:cNvPr id="11" name="Text 12"/>
          <p:cNvSpPr/>
          <p:nvPr/>
        </p:nvSpPr>
        <p:spPr>
          <a:xfrm>
            <a:off x="7032309" y="6688824"/>
            <a:ext cx="155079" cy="34706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2734"/>
              </a:lnSpc>
            </a:pPr>
            <a:endParaRPr lang="en-US" sz="2187"/>
          </a:p>
        </p:txBody>
      </p:sp>
      <p:sp>
        <p:nvSpPr>
          <p:cNvPr id="12" name="Text 13"/>
          <p:cNvSpPr/>
          <p:nvPr/>
        </p:nvSpPr>
        <p:spPr>
          <a:xfrm>
            <a:off x="7446434" y="6615336"/>
            <a:ext cx="3025081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endParaRPr lang="en-US" sz="1822"/>
          </a:p>
        </p:txBody>
      </p:sp>
      <p:sp>
        <p:nvSpPr>
          <p:cNvPr id="25" name="Text 2">
            <a:extLst>
              <a:ext uri="{FF2B5EF4-FFF2-40B4-BE49-F238E27FC236}">
                <a16:creationId xmlns:a16="http://schemas.microsoft.com/office/drawing/2014/main" id="{D5C21182-E36F-342A-04BE-D41B57EE114A}"/>
              </a:ext>
            </a:extLst>
          </p:cNvPr>
          <p:cNvSpPr/>
          <p:nvPr/>
        </p:nvSpPr>
        <p:spPr>
          <a:xfrm>
            <a:off x="6633726" y="4208768"/>
            <a:ext cx="3703241" cy="5786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556"/>
              </a:lnSpc>
            </a:pPr>
            <a:endParaRPr lang="en-US" sz="3645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D7411F6-994C-1286-17C9-B5FFF9F3DDEF}"/>
              </a:ext>
            </a:extLst>
          </p:cNvPr>
          <p:cNvGrpSpPr/>
          <p:nvPr/>
        </p:nvGrpSpPr>
        <p:grpSpPr>
          <a:xfrm>
            <a:off x="1813665" y="11326380"/>
            <a:ext cx="2946322" cy="805565"/>
            <a:chOff x="7618595" y="5914535"/>
            <a:chExt cx="2946322" cy="8055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41EE24B-CEB3-8E9D-47D2-60C65A22AB0F}"/>
                </a:ext>
              </a:extLst>
            </p:cNvPr>
            <p:cNvSpPr txBox="1"/>
            <p:nvPr/>
          </p:nvSpPr>
          <p:spPr>
            <a:xfrm>
              <a:off x="8211914" y="6317318"/>
              <a:ext cx="23530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pc="300" dirty="0">
                  <a:solidFill>
                    <a:srgbClr val="FF0000"/>
                  </a:solidFill>
                  <a:latin typeface="思源宋体 CN Light" panose="02020300000000000000" pitchFamily="18" charset="-122"/>
                  <a:ea typeface="思源宋体 CN Light" panose="02020300000000000000" pitchFamily="18" charset="-122"/>
                  <a:cs typeface="B Titr" panose="00000700000000000000" pitchFamily="2" charset="-78"/>
                </a:rPr>
                <a:t>masoomiyan.ir</a:t>
              </a:r>
              <a:endParaRPr lang="zh-CN" altLang="en-US" spc="300" dirty="0">
                <a:solidFill>
                  <a:srgbClr val="FF0000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  <a:cs typeface="B Titr" panose="00000700000000000000" pitchFamily="2" charset="-78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E423436-DB34-76F9-EE93-B902C7A96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8595" y="5914535"/>
              <a:ext cx="805565" cy="80556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9019946-7E83-4793-9FB0-B6AB57856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488" y="9570276"/>
            <a:ext cx="3621914" cy="234355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375CE8-9060-D63A-6800-ED9DC56C2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979" y="9570275"/>
            <a:ext cx="3703241" cy="234355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D288DE-7DDB-DA40-AC4B-EAF27530F8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71" y="7609661"/>
            <a:ext cx="3703240" cy="2343552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B8C9651-2733-4C5D-95E7-B11DB1F22C82}"/>
              </a:ext>
            </a:extLst>
          </p:cNvPr>
          <p:cNvGrpSpPr/>
          <p:nvPr/>
        </p:nvGrpSpPr>
        <p:grpSpPr>
          <a:xfrm>
            <a:off x="139119" y="1485740"/>
            <a:ext cx="2780083" cy="2868798"/>
            <a:chOff x="207171" y="1485740"/>
            <a:chExt cx="2780083" cy="2868798"/>
          </a:xfrm>
        </p:grpSpPr>
        <p:sp>
          <p:nvSpPr>
            <p:cNvPr id="40" name="Flowchart: Multidocument 39">
              <a:extLst>
                <a:ext uri="{FF2B5EF4-FFF2-40B4-BE49-F238E27FC236}">
                  <a16:creationId xmlns:a16="http://schemas.microsoft.com/office/drawing/2014/main" id="{DB10857B-9590-9FB4-8C2E-92C6B726A8F8}"/>
                </a:ext>
              </a:extLst>
            </p:cNvPr>
            <p:cNvSpPr/>
            <p:nvPr/>
          </p:nvSpPr>
          <p:spPr>
            <a:xfrm>
              <a:off x="207171" y="1485740"/>
              <a:ext cx="2780083" cy="2868798"/>
            </a:xfrm>
            <a:prstGeom prst="flowChartMultidocumen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cs typeface="B Titr" panose="00000700000000000000" pitchFamily="2" charset="-78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43904AA-6CD3-8EBC-7C48-94D3DC754B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484" y="2177731"/>
              <a:ext cx="1458093" cy="1458093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835CD07-02A2-7F29-F46F-1DE73DB17F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9381" y="189017"/>
            <a:ext cx="1601052" cy="723056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39" name="矩形: 圆角 26">
            <a:extLst>
              <a:ext uri="{FF2B5EF4-FFF2-40B4-BE49-F238E27FC236}">
                <a16:creationId xmlns:a16="http://schemas.microsoft.com/office/drawing/2014/main" id="{3DC0FB3A-2C58-3464-FE1C-0508F9283AF8}"/>
              </a:ext>
            </a:extLst>
          </p:cNvPr>
          <p:cNvSpPr/>
          <p:nvPr/>
        </p:nvSpPr>
        <p:spPr>
          <a:xfrm>
            <a:off x="69171" y="99572"/>
            <a:ext cx="3452604" cy="92848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0000"/>
              </a:gs>
              <a:gs pos="17000">
                <a:schemeClr val="bg1">
                  <a:alpha val="80000"/>
                </a:schemeClr>
              </a:gs>
              <a:gs pos="100000">
                <a:srgbClr val="FF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dirty="0">
                <a:solidFill>
                  <a:schemeClr val="tx1"/>
                </a:solidFill>
                <a:cs typeface="B Titr" panose="00000700000000000000" pitchFamily="2" charset="-78"/>
              </a:rPr>
              <a:t>برای استلام  قیمت می توانید بارکد را اسکن کنید یا به وب سایت ما مراجعه کنید. </a:t>
            </a:r>
            <a:r>
              <a:rPr lang="en-US" sz="1600" dirty="0">
                <a:solidFill>
                  <a:schemeClr val="tx1"/>
                </a:solidFill>
                <a:cs typeface="B Titr" panose="00000700000000000000" pitchFamily="2" charset="-78"/>
              </a:rPr>
              <a:t>www.masoomiyan.ir</a:t>
            </a:r>
          </a:p>
        </p:txBody>
      </p:sp>
    </p:spTree>
    <p:extLst>
      <p:ext uri="{BB962C8B-B14F-4D97-AF65-F5344CB8AC3E}">
        <p14:creationId xmlns:p14="http://schemas.microsoft.com/office/powerpoint/2010/main" val="3856920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Tm="3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2"/>
          <p:cNvSpPr/>
          <p:nvPr/>
        </p:nvSpPr>
        <p:spPr>
          <a:xfrm>
            <a:off x="6844672" y="3775894"/>
            <a:ext cx="3703241" cy="5786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4556"/>
              </a:lnSpc>
            </a:pPr>
            <a:endParaRPr lang="en-US" sz="3645"/>
          </a:p>
        </p:txBody>
      </p:sp>
      <p:sp>
        <p:nvSpPr>
          <p:cNvPr id="12" name="Text 13"/>
          <p:cNvSpPr/>
          <p:nvPr/>
        </p:nvSpPr>
        <p:spPr>
          <a:xfrm>
            <a:off x="7446434" y="6615336"/>
            <a:ext cx="3025081" cy="2893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>
              <a:lnSpc>
                <a:spcPts val="2278"/>
              </a:lnSpc>
            </a:pPr>
            <a:endParaRPr lang="en-US" sz="1822"/>
          </a:p>
        </p:txBody>
      </p:sp>
      <p:pic>
        <p:nvPicPr>
          <p:cNvPr id="25" name="Resim 3" descr="metin, yazı tipi, yeşil, 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9CA99800-9FC8-53CE-AAB6-E7338DAAD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567" y="805369"/>
            <a:ext cx="2391489" cy="810889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883193AE-F5AA-41F7-A38F-69B4590DEB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116636"/>
              </p:ext>
            </p:extLst>
          </p:nvPr>
        </p:nvGraphicFramePr>
        <p:xfrm>
          <a:off x="1139119" y="2020833"/>
          <a:ext cx="4579753" cy="40887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24645">
                  <a:extLst>
                    <a:ext uri="{9D8B030D-6E8A-4147-A177-3AD203B41FA5}">
                      <a16:colId xmlns:a16="http://schemas.microsoft.com/office/drawing/2014/main" val="1192068616"/>
                    </a:ext>
                  </a:extLst>
                </a:gridCol>
                <a:gridCol w="1655108">
                  <a:extLst>
                    <a:ext uri="{9D8B030D-6E8A-4147-A177-3AD203B41FA5}">
                      <a16:colId xmlns:a16="http://schemas.microsoft.com/office/drawing/2014/main" val="3940353985"/>
                    </a:ext>
                  </a:extLst>
                </a:gridCol>
              </a:tblGrid>
              <a:tr h="327926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fa-IR" sz="17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قیمت</a:t>
                      </a:r>
                      <a:endParaRPr lang="en-US" sz="1700" b="1" i="0" u="none" strike="noStrike" kern="1200" dirty="0">
                        <a:solidFill>
                          <a:srgbClr val="252525"/>
                        </a:solidFill>
                        <a:effectLst/>
                        <a:latin typeface="Times New Roman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fa-IR" sz="17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شماره فنی</a:t>
                      </a:r>
                      <a:endParaRPr lang="en-US" sz="1700" b="1" i="0" u="none" strike="noStrike" kern="1200" dirty="0">
                        <a:solidFill>
                          <a:srgbClr val="252525"/>
                        </a:solidFill>
                        <a:effectLst/>
                        <a:latin typeface="Times New Roman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0402113"/>
                  </a:ext>
                </a:extLst>
              </a:tr>
              <a:tr h="440895">
                <a:tc>
                  <a:txBody>
                    <a:bodyPr/>
                    <a:lstStyle/>
                    <a:p>
                      <a:pPr algn="ctr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B Mitra" panose="00000400000000000000" pitchFamily="2" charset="-78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9802729"/>
                  </a:ext>
                </a:extLst>
              </a:tr>
              <a:tr h="440895">
                <a:tc>
                  <a:txBody>
                    <a:bodyPr/>
                    <a:lstStyle/>
                    <a:p>
                      <a:pPr algn="ctr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B Mitra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9939322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pPr algn="ctr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B Mitra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9.5X825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08518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pPr algn="ctr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B Mitra" panose="00000400000000000000" pitchFamily="2" charset="-78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9.5X835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983818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pPr algn="ctr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B Mitra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9.5X900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8940277"/>
                  </a:ext>
                </a:extLst>
              </a:tr>
              <a:tr h="499315">
                <a:tc>
                  <a:txBody>
                    <a:bodyPr/>
                    <a:lstStyle/>
                    <a:p>
                      <a:pPr algn="ctr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B Mitra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9.5X925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0524559"/>
                  </a:ext>
                </a:extLst>
              </a:tr>
              <a:tr h="440895">
                <a:tc>
                  <a:txBody>
                    <a:bodyPr/>
                    <a:lstStyle/>
                    <a:p>
                      <a:pPr algn="ctr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B Mitra" panose="00000400000000000000" pitchFamily="2" charset="-78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AX34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940912"/>
                  </a:ext>
                </a:extLst>
              </a:tr>
              <a:tr h="440895">
                <a:tc>
                  <a:txBody>
                    <a:bodyPr/>
                    <a:lstStyle/>
                    <a:p>
                      <a:pPr algn="ctr" fontAlgn="b"/>
                      <a:endParaRPr lang="en-US" sz="2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B Mitra" panose="00000400000000000000" pitchFamily="2" charset="-78"/>
                      </a:endParaRPr>
                    </a:p>
                  </a:txBody>
                  <a:tcPr marL="6350" marR="6350" marT="635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GM</a:t>
                      </a:r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50" marR="6350" marT="635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680863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F47F9FC2-C42A-C729-3340-C30FBE90FBEA}"/>
              </a:ext>
            </a:extLst>
          </p:cNvPr>
          <p:cNvGrpSpPr/>
          <p:nvPr/>
        </p:nvGrpSpPr>
        <p:grpSpPr>
          <a:xfrm>
            <a:off x="1807331" y="11386435"/>
            <a:ext cx="2882950" cy="805565"/>
            <a:chOff x="4601871" y="5955877"/>
            <a:chExt cx="2882950" cy="805565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2C568E-473B-29F6-6CA5-ED7728CE320E}"/>
                </a:ext>
              </a:extLst>
            </p:cNvPr>
            <p:cNvSpPr txBox="1"/>
            <p:nvPr/>
          </p:nvSpPr>
          <p:spPr>
            <a:xfrm>
              <a:off x="5131818" y="6338258"/>
              <a:ext cx="23530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pc="300" dirty="0">
                  <a:solidFill>
                    <a:srgbClr val="FF0000"/>
                  </a:solidFill>
                  <a:latin typeface="思源宋体 CN Light" panose="02020300000000000000" pitchFamily="18" charset="-122"/>
                  <a:ea typeface="思源宋体 CN Light" panose="02020300000000000000" pitchFamily="18" charset="-122"/>
                  <a:cs typeface="B Titr" panose="00000700000000000000" pitchFamily="2" charset="-78"/>
                </a:rPr>
                <a:t>masoomiyan.ir</a:t>
              </a:r>
              <a:endParaRPr lang="zh-CN" altLang="en-US" spc="300" dirty="0">
                <a:solidFill>
                  <a:srgbClr val="FF0000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  <a:cs typeface="B Titr" panose="00000700000000000000" pitchFamily="2" charset="-78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70F2596-F49C-AFBA-C6F8-C988D754C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871" y="5955877"/>
              <a:ext cx="805565" cy="80556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DD37494-B88E-43AC-CDB8-83619A25D2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6" y="6377516"/>
            <a:ext cx="3697743" cy="26094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A2AB25-8F38-0D01-5476-5546E5E1F7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74" y="6375577"/>
            <a:ext cx="3703241" cy="26132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5926E6-3C34-9120-C815-31E4A3E91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4313" y="8987059"/>
            <a:ext cx="3703240" cy="277028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1C49F3-D40E-A029-98E9-3FFF548355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56" y="8891969"/>
            <a:ext cx="3697744" cy="2960459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76676254-B2FE-493C-5B1D-5A99EE4FBF6E}"/>
              </a:ext>
            </a:extLst>
          </p:cNvPr>
          <p:cNvGrpSpPr/>
          <p:nvPr/>
        </p:nvGrpSpPr>
        <p:grpSpPr>
          <a:xfrm>
            <a:off x="1222854" y="2749798"/>
            <a:ext cx="2780083" cy="2868798"/>
            <a:chOff x="207171" y="1485740"/>
            <a:chExt cx="2780083" cy="2868798"/>
          </a:xfrm>
        </p:grpSpPr>
        <p:sp>
          <p:nvSpPr>
            <p:cNvPr id="19" name="Flowchart: Multidocument 18">
              <a:extLst>
                <a:ext uri="{FF2B5EF4-FFF2-40B4-BE49-F238E27FC236}">
                  <a16:creationId xmlns:a16="http://schemas.microsoft.com/office/drawing/2014/main" id="{7B99E080-7CD1-302A-1CC3-CD5B98043B68}"/>
                </a:ext>
              </a:extLst>
            </p:cNvPr>
            <p:cNvSpPr/>
            <p:nvPr/>
          </p:nvSpPr>
          <p:spPr>
            <a:xfrm>
              <a:off x="207171" y="1485740"/>
              <a:ext cx="2780083" cy="2868798"/>
            </a:xfrm>
            <a:prstGeom prst="flowChartMultidocumen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  <a:cs typeface="B Titr" panose="00000700000000000000" pitchFamily="2" charset="-78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49CEA25-55B5-E454-89F8-61638666A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548" y="2173137"/>
              <a:ext cx="1458093" cy="1458093"/>
            </a:xfrm>
            <a:prstGeom prst="rect">
              <a:avLst/>
            </a:prstGeom>
          </p:spPr>
        </p:pic>
      </p:grpSp>
      <p:sp>
        <p:nvSpPr>
          <p:cNvPr id="7" name="矩形: 圆角 26">
            <a:extLst>
              <a:ext uri="{FF2B5EF4-FFF2-40B4-BE49-F238E27FC236}">
                <a16:creationId xmlns:a16="http://schemas.microsoft.com/office/drawing/2014/main" id="{C98A71D7-E0AA-D6FD-A446-C8059B55719D}"/>
              </a:ext>
            </a:extLst>
          </p:cNvPr>
          <p:cNvSpPr/>
          <p:nvPr/>
        </p:nvSpPr>
        <p:spPr>
          <a:xfrm>
            <a:off x="782830" y="668713"/>
            <a:ext cx="2854565" cy="1084203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0000"/>
              </a:gs>
              <a:gs pos="17000">
                <a:schemeClr val="bg1">
                  <a:alpha val="80000"/>
                </a:schemeClr>
              </a:gs>
              <a:gs pos="100000">
                <a:srgbClr val="FF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dirty="0">
                <a:solidFill>
                  <a:schemeClr val="tx1"/>
                </a:solidFill>
                <a:cs typeface="B Titr" panose="00000700000000000000" pitchFamily="2" charset="-78"/>
              </a:rPr>
              <a:t>برای استلام  قیمت می توانید بارکد را اسکن کنید یا به وب سایت ما مراجعه کنید. </a:t>
            </a:r>
            <a:r>
              <a:rPr lang="en-US" sz="1600" dirty="0">
                <a:solidFill>
                  <a:schemeClr val="tx1"/>
                </a:solidFill>
                <a:cs typeface="B Titr" panose="00000700000000000000" pitchFamily="2" charset="-78"/>
              </a:rPr>
              <a:t>www.masoomiyan.ir</a:t>
            </a:r>
          </a:p>
        </p:txBody>
      </p:sp>
    </p:spTree>
    <p:extLst>
      <p:ext uri="{BB962C8B-B14F-4D97-AF65-F5344CB8AC3E}">
        <p14:creationId xmlns:p14="http://schemas.microsoft.com/office/powerpoint/2010/main" val="3793596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Tm="3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6E716FD-5456-1A3E-9EEB-45F344878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0002"/>
            <a:ext cx="6774064" cy="2746492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2BBFAA0-B57C-39ED-E786-9971F975A47A}"/>
              </a:ext>
            </a:extLst>
          </p:cNvPr>
          <p:cNvGrpSpPr/>
          <p:nvPr/>
        </p:nvGrpSpPr>
        <p:grpSpPr>
          <a:xfrm>
            <a:off x="1902747" y="11395286"/>
            <a:ext cx="2882950" cy="805565"/>
            <a:chOff x="4601871" y="5955877"/>
            <a:chExt cx="2882950" cy="80556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0BF6E3B-7421-A83E-33B7-8345FC0CAA90}"/>
                </a:ext>
              </a:extLst>
            </p:cNvPr>
            <p:cNvSpPr txBox="1"/>
            <p:nvPr/>
          </p:nvSpPr>
          <p:spPr>
            <a:xfrm>
              <a:off x="5131818" y="6338258"/>
              <a:ext cx="23530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pc="300" dirty="0">
                  <a:solidFill>
                    <a:srgbClr val="FF0000"/>
                  </a:solidFill>
                  <a:latin typeface="思源宋体 CN Light" panose="02020300000000000000" pitchFamily="18" charset="-122"/>
                  <a:ea typeface="思源宋体 CN Light" panose="02020300000000000000" pitchFamily="18" charset="-122"/>
                  <a:cs typeface="B Titr" panose="00000700000000000000" pitchFamily="2" charset="-78"/>
                </a:rPr>
                <a:t>masoomiyan.ir</a:t>
              </a:r>
              <a:endParaRPr lang="zh-CN" altLang="en-US" spc="300" dirty="0">
                <a:solidFill>
                  <a:srgbClr val="FF0000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  <a:cs typeface="B Titr" panose="00000700000000000000" pitchFamily="2" charset="-78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A2C6687-2ED9-9E33-1CE6-666B9FA9B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871" y="5955877"/>
              <a:ext cx="805565" cy="805565"/>
            </a:xfrm>
            <a:prstGeom prst="rect">
              <a:avLst/>
            </a:prstGeom>
          </p:spPr>
        </p:pic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2E418C3-C2A5-A372-8844-A092C6D3D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280303"/>
              </p:ext>
            </p:extLst>
          </p:nvPr>
        </p:nvGraphicFramePr>
        <p:xfrm>
          <a:off x="51530" y="1993057"/>
          <a:ext cx="6722534" cy="72069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5434">
                  <a:extLst>
                    <a:ext uri="{9D8B030D-6E8A-4147-A177-3AD203B41FA5}">
                      <a16:colId xmlns:a16="http://schemas.microsoft.com/office/drawing/2014/main" val="46155800"/>
                    </a:ext>
                  </a:extLst>
                </a:gridCol>
                <a:gridCol w="825408">
                  <a:extLst>
                    <a:ext uri="{9D8B030D-6E8A-4147-A177-3AD203B41FA5}">
                      <a16:colId xmlns:a16="http://schemas.microsoft.com/office/drawing/2014/main" val="4153729953"/>
                    </a:ext>
                  </a:extLst>
                </a:gridCol>
                <a:gridCol w="1253512">
                  <a:extLst>
                    <a:ext uri="{9D8B030D-6E8A-4147-A177-3AD203B41FA5}">
                      <a16:colId xmlns:a16="http://schemas.microsoft.com/office/drawing/2014/main" val="2122466856"/>
                    </a:ext>
                  </a:extLst>
                </a:gridCol>
                <a:gridCol w="1161100">
                  <a:extLst>
                    <a:ext uri="{9D8B030D-6E8A-4147-A177-3AD203B41FA5}">
                      <a16:colId xmlns:a16="http://schemas.microsoft.com/office/drawing/2014/main" val="2363756051"/>
                    </a:ext>
                  </a:extLst>
                </a:gridCol>
                <a:gridCol w="946656">
                  <a:extLst>
                    <a:ext uri="{9D8B030D-6E8A-4147-A177-3AD203B41FA5}">
                      <a16:colId xmlns:a16="http://schemas.microsoft.com/office/drawing/2014/main" val="1574242256"/>
                    </a:ext>
                  </a:extLst>
                </a:gridCol>
                <a:gridCol w="1120424">
                  <a:extLst>
                    <a:ext uri="{9D8B030D-6E8A-4147-A177-3AD203B41FA5}">
                      <a16:colId xmlns:a16="http://schemas.microsoft.com/office/drawing/2014/main" val="202647671"/>
                    </a:ext>
                  </a:extLst>
                </a:gridCol>
              </a:tblGrid>
              <a:tr h="283629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ar-SA" sz="18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ضخامت</a:t>
                      </a:r>
                      <a:r>
                        <a:rPr lang="fa-IR" sz="18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(</a:t>
                      </a:r>
                      <a:r>
                        <a:rPr lang="ar-SA" sz="18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میلی متر</a:t>
                      </a:r>
                      <a:r>
                        <a:rPr lang="fa-IR" sz="18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)</a:t>
                      </a:r>
                      <a:endParaRPr lang="ar-SA" sz="1800" b="1" i="0" u="none" strike="noStrike" kern="1200" dirty="0">
                        <a:solidFill>
                          <a:srgbClr val="252525"/>
                        </a:solidFill>
                        <a:effectLst/>
                        <a:latin typeface="Times New Roman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ar-SA" sz="18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لایه</a:t>
                      </a: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ar-SA" sz="18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عرض</a:t>
                      </a:r>
                      <a:r>
                        <a:rPr lang="en-US" sz="18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 </a:t>
                      </a:r>
                      <a:r>
                        <a:rPr lang="fa-IR" sz="18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 (سانتی متر)</a:t>
                      </a:r>
                      <a:endParaRPr lang="ar-SA" sz="1800" b="1" i="0" u="none" strike="noStrike" kern="1200" dirty="0">
                        <a:solidFill>
                          <a:srgbClr val="252525"/>
                        </a:solidFill>
                        <a:effectLst/>
                        <a:latin typeface="Times New Roman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ar-SA" sz="18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عرض</a:t>
                      </a:r>
                      <a:r>
                        <a:rPr lang="fa-IR" sz="18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 (</a:t>
                      </a:r>
                      <a:r>
                        <a:rPr lang="ar-SA" sz="18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اینچ</a:t>
                      </a:r>
                      <a:r>
                        <a:rPr lang="fa-IR" sz="18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)</a:t>
                      </a:r>
                      <a:endParaRPr lang="ar-SA" sz="1800" b="1" i="0" u="none" strike="noStrike" kern="1200" dirty="0">
                        <a:solidFill>
                          <a:srgbClr val="252525"/>
                        </a:solidFill>
                        <a:effectLst/>
                        <a:latin typeface="Times New Roman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ar-SA" sz="18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کیفیت</a:t>
                      </a: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ar-SA" sz="18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کد</a:t>
                      </a: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393189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560942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B2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416485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B3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299548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B4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250701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5685371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B6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70442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B7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0553315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B8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076859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B9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222334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B10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5898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B11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431282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B12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692694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B13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938159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B14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52884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719017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B16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634602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B17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2046534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B18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472280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B19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421854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B20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468711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B21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2019450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B22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558129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B23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080148"/>
                  </a:ext>
                </a:extLst>
              </a:tr>
              <a:tr h="20871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32OZ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B24</a:t>
                      </a:r>
                      <a:endParaRPr lang="en-US" sz="1800" b="0" i="0" u="none" strike="noStrike" dirty="0">
                        <a:solidFill>
                          <a:srgbClr val="252525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985" marR="2985" marT="298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452221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8AE7A56-7129-A7E7-7A0B-056FE8D12350}"/>
              </a:ext>
            </a:extLst>
          </p:cNvPr>
          <p:cNvSpPr txBox="1"/>
          <p:nvPr/>
        </p:nvSpPr>
        <p:spPr>
          <a:xfrm>
            <a:off x="2091024" y="136088"/>
            <a:ext cx="4100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>
                <a:solidFill>
                  <a:srgbClr val="FF0000"/>
                </a:solidFill>
                <a:cs typeface="B Titr" panose="00000700000000000000" pitchFamily="2" charset="-78"/>
              </a:rPr>
              <a:t>نوار برزنتی کبری </a:t>
            </a:r>
            <a:endParaRPr lang="en-US" sz="2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AA3CE0-737A-A335-6BBA-1C591CD29737}"/>
              </a:ext>
            </a:extLst>
          </p:cNvPr>
          <p:cNvGrpSpPr/>
          <p:nvPr/>
        </p:nvGrpSpPr>
        <p:grpSpPr>
          <a:xfrm>
            <a:off x="271105" y="654356"/>
            <a:ext cx="6315790" cy="1013832"/>
            <a:chOff x="271105" y="780874"/>
            <a:chExt cx="6315790" cy="10138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C298C39-9D73-4C20-A822-1386D032D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PencilGrayscale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323592" y="783029"/>
              <a:ext cx="1263303" cy="1011677"/>
            </a:xfrm>
            <a:prstGeom prst="roundRect">
              <a:avLst>
                <a:gd name="adj" fmla="val 16667"/>
              </a:avLst>
            </a:prstGeom>
            <a:solidFill>
              <a:srgbClr val="FFFBEF"/>
            </a:solidFill>
            <a:ln>
              <a:solidFill>
                <a:schemeClr val="tx1"/>
              </a:solidFill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E41FFF5-63A6-9893-78D0-F8AA3A006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105" y="780874"/>
              <a:ext cx="1011678" cy="1011678"/>
            </a:xfrm>
            <a:prstGeom prst="rect">
              <a:avLst/>
            </a:prstGeom>
          </p:spPr>
        </p:pic>
      </p:grpSp>
      <p:sp>
        <p:nvSpPr>
          <p:cNvPr id="6" name="矩形: 圆角 26">
            <a:extLst>
              <a:ext uri="{FF2B5EF4-FFF2-40B4-BE49-F238E27FC236}">
                <a16:creationId xmlns:a16="http://schemas.microsoft.com/office/drawing/2014/main" id="{AF6B104C-47A3-AC0F-2764-0ECD42A71733}"/>
              </a:ext>
            </a:extLst>
          </p:cNvPr>
          <p:cNvSpPr/>
          <p:nvPr/>
        </p:nvSpPr>
        <p:spPr>
          <a:xfrm>
            <a:off x="1576885" y="737547"/>
            <a:ext cx="3452604" cy="92848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0000"/>
              </a:gs>
              <a:gs pos="17000">
                <a:schemeClr val="bg1">
                  <a:alpha val="80000"/>
                </a:schemeClr>
              </a:gs>
              <a:gs pos="100000">
                <a:srgbClr val="FF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dirty="0">
                <a:solidFill>
                  <a:schemeClr val="tx1"/>
                </a:solidFill>
                <a:cs typeface="B Titr" panose="00000700000000000000" pitchFamily="2" charset="-78"/>
              </a:rPr>
              <a:t>برای استلام  قیمت می توانید بارکد را اسکن کنید یا به وب سایت ما مراجعه کنید. </a:t>
            </a:r>
            <a:r>
              <a:rPr lang="en-US" sz="1600" dirty="0">
                <a:solidFill>
                  <a:schemeClr val="tx1"/>
                </a:solidFill>
                <a:cs typeface="B Titr" panose="00000700000000000000" pitchFamily="2" charset="-78"/>
              </a:rPr>
              <a:t>www.masoomiyan.ir</a:t>
            </a:r>
          </a:p>
        </p:txBody>
      </p:sp>
    </p:spTree>
    <p:extLst>
      <p:ext uri="{BB962C8B-B14F-4D97-AF65-F5344CB8AC3E}">
        <p14:creationId xmlns:p14="http://schemas.microsoft.com/office/powerpoint/2010/main" val="3882626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4813668-0DD5-7227-863E-49B63813CE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4938934"/>
              </p:ext>
            </p:extLst>
          </p:nvPr>
        </p:nvGraphicFramePr>
        <p:xfrm>
          <a:off x="479812" y="2666999"/>
          <a:ext cx="5898376" cy="45340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8931">
                  <a:extLst>
                    <a:ext uri="{9D8B030D-6E8A-4147-A177-3AD203B41FA5}">
                      <a16:colId xmlns:a16="http://schemas.microsoft.com/office/drawing/2014/main" val="1539674831"/>
                    </a:ext>
                  </a:extLst>
                </a:gridCol>
                <a:gridCol w="1542652">
                  <a:extLst>
                    <a:ext uri="{9D8B030D-6E8A-4147-A177-3AD203B41FA5}">
                      <a16:colId xmlns:a16="http://schemas.microsoft.com/office/drawing/2014/main" val="1795219132"/>
                    </a:ext>
                  </a:extLst>
                </a:gridCol>
                <a:gridCol w="1088931">
                  <a:extLst>
                    <a:ext uri="{9D8B030D-6E8A-4147-A177-3AD203B41FA5}">
                      <a16:colId xmlns:a16="http://schemas.microsoft.com/office/drawing/2014/main" val="3549384091"/>
                    </a:ext>
                  </a:extLst>
                </a:gridCol>
                <a:gridCol w="1088931">
                  <a:extLst>
                    <a:ext uri="{9D8B030D-6E8A-4147-A177-3AD203B41FA5}">
                      <a16:colId xmlns:a16="http://schemas.microsoft.com/office/drawing/2014/main" val="2112074871"/>
                    </a:ext>
                  </a:extLst>
                </a:gridCol>
                <a:gridCol w="1088931">
                  <a:extLst>
                    <a:ext uri="{9D8B030D-6E8A-4147-A177-3AD203B41FA5}">
                      <a16:colId xmlns:a16="http://schemas.microsoft.com/office/drawing/2014/main" val="4100851119"/>
                    </a:ext>
                  </a:extLst>
                </a:gridCol>
              </a:tblGrid>
              <a:tr h="515411"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  <a:cs typeface="B Titr" panose="00000700000000000000" pitchFamily="2" charset="-78"/>
                        </a:rPr>
                        <a:t>کد</a:t>
                      </a:r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B Titr" panose="000007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  <a:cs typeface="B Titr" panose="00000700000000000000" pitchFamily="2" charset="-78"/>
                        </a:rPr>
                        <a:t>نوع</a:t>
                      </a:r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B Titr" panose="000007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>
                          <a:effectLst/>
                          <a:cs typeface="B Titr" panose="00000700000000000000" pitchFamily="2" charset="-78"/>
                        </a:rPr>
                        <a:t>عرض</a:t>
                      </a:r>
                      <a:endParaRPr lang="ar-SA" sz="1800" b="0" i="0" u="none" strike="noStrike">
                        <a:solidFill>
                          <a:srgbClr val="000000"/>
                        </a:solidFill>
                        <a:effectLst/>
                        <a:latin typeface="B Titr" panose="000007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  <a:cs typeface="B Titr" panose="00000700000000000000" pitchFamily="2" charset="-78"/>
                        </a:rPr>
                        <a:t>لایه</a:t>
                      </a:r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B Titr" panose="000007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  <a:cs typeface="B Titr" panose="00000700000000000000" pitchFamily="2" charset="-78"/>
                        </a:rPr>
                        <a:t>ضخامت</a:t>
                      </a:r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B Titr" panose="000007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334391"/>
                  </a:ext>
                </a:extLst>
              </a:tr>
              <a:tr h="51541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  <a:cs typeface="B Titr" panose="00000700000000000000" pitchFamily="2" charset="-78"/>
                        </a:rPr>
                        <a:t>سانتیمتر </a:t>
                      </a:r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B Titr" panose="000007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ar-SA" sz="1800" u="none" strike="noStrike" dirty="0">
                          <a:effectLst/>
                          <a:cs typeface="B Titr" panose="00000700000000000000" pitchFamily="2" charset="-78"/>
                        </a:rPr>
                        <a:t>میلی متر</a:t>
                      </a:r>
                      <a:endParaRPr lang="ar-SA" sz="1800" b="0" i="0" u="none" strike="noStrike" dirty="0">
                        <a:solidFill>
                          <a:srgbClr val="000000"/>
                        </a:solidFill>
                        <a:effectLst/>
                        <a:latin typeface="B Titr" panose="000007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577802"/>
                  </a:ext>
                </a:extLst>
              </a:tr>
              <a:tr h="3921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EP1000/5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3037897"/>
                  </a:ext>
                </a:extLst>
              </a:tr>
              <a:tr h="3921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EP1000/5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689498"/>
                  </a:ext>
                </a:extLst>
              </a:tr>
              <a:tr h="3921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EP1000/5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1705616"/>
                  </a:ext>
                </a:extLst>
              </a:tr>
              <a:tr h="3921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EP1000/5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207383"/>
                  </a:ext>
                </a:extLst>
              </a:tr>
              <a:tr h="3921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EP1000/5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2790882"/>
                  </a:ext>
                </a:extLst>
              </a:tr>
              <a:tr h="3921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EP1000/5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8040940"/>
                  </a:ext>
                </a:extLst>
              </a:tr>
              <a:tr h="3921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EP1000/5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9339315"/>
                  </a:ext>
                </a:extLst>
              </a:tr>
              <a:tr h="392161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EP1000/5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459389"/>
                  </a:ext>
                </a:extLst>
              </a:tr>
              <a:tr h="365985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EP1000/5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8655980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FEA6CFAD-6389-0F63-2B15-D2CC36E4FC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2720" y="970760"/>
            <a:ext cx="1405001" cy="1209297"/>
          </a:xfrm>
          <a:prstGeom prst="roundRect">
            <a:avLst>
              <a:gd name="adj" fmla="val 16667"/>
            </a:avLst>
          </a:prstGeom>
          <a:solidFill>
            <a:srgbClr val="FFFBEF"/>
          </a:solidFill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8B31F24-EC6B-93F6-E906-7B110776A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97" y="7578405"/>
            <a:ext cx="6059406" cy="3703469"/>
          </a:xfrm>
          <a:prstGeom prst="rect">
            <a:avLst/>
          </a:prstGeom>
          <a:effectLst>
            <a:softEdge rad="127000"/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5087753-0393-A711-98DB-4B051A35EE35}"/>
              </a:ext>
            </a:extLst>
          </p:cNvPr>
          <p:cNvGrpSpPr/>
          <p:nvPr/>
        </p:nvGrpSpPr>
        <p:grpSpPr>
          <a:xfrm>
            <a:off x="1987525" y="11386435"/>
            <a:ext cx="2882950" cy="805565"/>
            <a:chOff x="4601871" y="5955877"/>
            <a:chExt cx="2882950" cy="8055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0519AC-0BB0-1200-EF87-398368204D94}"/>
                </a:ext>
              </a:extLst>
            </p:cNvPr>
            <p:cNvSpPr txBox="1"/>
            <p:nvPr/>
          </p:nvSpPr>
          <p:spPr>
            <a:xfrm>
              <a:off x="5131818" y="6338258"/>
              <a:ext cx="23530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pc="300" dirty="0">
                  <a:solidFill>
                    <a:srgbClr val="FF0000"/>
                  </a:solidFill>
                  <a:latin typeface="思源宋体 CN Light" panose="02020300000000000000" pitchFamily="18" charset="-122"/>
                  <a:ea typeface="思源宋体 CN Light" panose="02020300000000000000" pitchFamily="18" charset="-122"/>
                  <a:cs typeface="B Titr" panose="00000700000000000000" pitchFamily="2" charset="-78"/>
                </a:rPr>
                <a:t>masoomiyan.ir</a:t>
              </a:r>
              <a:endParaRPr lang="zh-CN" altLang="en-US" spc="300" dirty="0">
                <a:solidFill>
                  <a:srgbClr val="FF0000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  <a:cs typeface="B Titr" panose="00000700000000000000" pitchFamily="2" charset="-78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14127B0-45A9-6D21-4037-9012545172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871" y="5955877"/>
              <a:ext cx="805565" cy="80556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FF5FE6E-BE39-1A1C-F3F1-6FCFF31227DA}"/>
              </a:ext>
            </a:extLst>
          </p:cNvPr>
          <p:cNvSpPr txBox="1"/>
          <p:nvPr/>
        </p:nvSpPr>
        <p:spPr>
          <a:xfrm>
            <a:off x="1748003" y="243548"/>
            <a:ext cx="513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>
                <a:solidFill>
                  <a:srgbClr val="FF0000"/>
                </a:solidFill>
                <a:cs typeface="B Titr" panose="00000700000000000000" pitchFamily="2" charset="-78"/>
              </a:rPr>
              <a:t>نوار نقاله الواتوری کبری </a:t>
            </a:r>
            <a:endParaRPr lang="en-US" sz="2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09A7C5-FB77-FAA7-23A7-EBB0CC07B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97" y="952096"/>
            <a:ext cx="1246623" cy="1246623"/>
          </a:xfrm>
          <a:prstGeom prst="rect">
            <a:avLst/>
          </a:prstGeom>
        </p:spPr>
      </p:pic>
      <p:sp>
        <p:nvSpPr>
          <p:cNvPr id="11" name="矩形: 圆角 26">
            <a:extLst>
              <a:ext uri="{FF2B5EF4-FFF2-40B4-BE49-F238E27FC236}">
                <a16:creationId xmlns:a16="http://schemas.microsoft.com/office/drawing/2014/main" id="{B658A7E0-F655-49C8-45C4-E4E0C7620325}"/>
              </a:ext>
            </a:extLst>
          </p:cNvPr>
          <p:cNvSpPr/>
          <p:nvPr/>
        </p:nvSpPr>
        <p:spPr>
          <a:xfrm>
            <a:off x="1623509" y="1083078"/>
            <a:ext cx="3550022" cy="92848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0000"/>
              </a:gs>
              <a:gs pos="17000">
                <a:schemeClr val="bg1">
                  <a:alpha val="80000"/>
                </a:schemeClr>
              </a:gs>
              <a:gs pos="100000">
                <a:srgbClr val="FF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dirty="0">
                <a:solidFill>
                  <a:schemeClr val="tx1"/>
                </a:solidFill>
                <a:cs typeface="B Titr" panose="00000700000000000000" pitchFamily="2" charset="-78"/>
              </a:rPr>
              <a:t>برای استلام  قیمت می توانید بارکد را اسکن کنید یا به وب سایت ما مراجعه کنید. </a:t>
            </a:r>
            <a:r>
              <a:rPr lang="en-US" sz="1600" dirty="0">
                <a:solidFill>
                  <a:schemeClr val="tx1"/>
                </a:solidFill>
                <a:cs typeface="B Titr" panose="00000700000000000000" pitchFamily="2" charset="-78"/>
              </a:rPr>
              <a:t>www.masoomiyan.ir</a:t>
            </a:r>
          </a:p>
        </p:txBody>
      </p:sp>
    </p:spTree>
    <p:extLst>
      <p:ext uri="{BB962C8B-B14F-4D97-AF65-F5344CB8AC3E}">
        <p14:creationId xmlns:p14="http://schemas.microsoft.com/office/powerpoint/2010/main" val="30233199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Tm="3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D61145E2-D9E0-6492-65F1-609C21694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218" y="8861391"/>
            <a:ext cx="6989218" cy="3013673"/>
          </a:xfrm>
          <a:prstGeom prst="rect">
            <a:avLst/>
          </a:prstGeom>
          <a:effectLst>
            <a:softEdge rad="127000"/>
          </a:effectLst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63B5BD-7C70-B2DA-0A42-B47114F3AD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116828"/>
              </p:ext>
            </p:extLst>
          </p:nvPr>
        </p:nvGraphicFramePr>
        <p:xfrm>
          <a:off x="131218" y="1910401"/>
          <a:ext cx="6595564" cy="68151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3350">
                  <a:extLst>
                    <a:ext uri="{9D8B030D-6E8A-4147-A177-3AD203B41FA5}">
                      <a16:colId xmlns:a16="http://schemas.microsoft.com/office/drawing/2014/main" val="3904008873"/>
                    </a:ext>
                  </a:extLst>
                </a:gridCol>
                <a:gridCol w="1226024">
                  <a:extLst>
                    <a:ext uri="{9D8B030D-6E8A-4147-A177-3AD203B41FA5}">
                      <a16:colId xmlns:a16="http://schemas.microsoft.com/office/drawing/2014/main" val="2688995859"/>
                    </a:ext>
                  </a:extLst>
                </a:gridCol>
                <a:gridCol w="578957">
                  <a:extLst>
                    <a:ext uri="{9D8B030D-6E8A-4147-A177-3AD203B41FA5}">
                      <a16:colId xmlns:a16="http://schemas.microsoft.com/office/drawing/2014/main" val="1478750489"/>
                    </a:ext>
                  </a:extLst>
                </a:gridCol>
                <a:gridCol w="1191970">
                  <a:extLst>
                    <a:ext uri="{9D8B030D-6E8A-4147-A177-3AD203B41FA5}">
                      <a16:colId xmlns:a16="http://schemas.microsoft.com/office/drawing/2014/main" val="1618174827"/>
                    </a:ext>
                  </a:extLst>
                </a:gridCol>
                <a:gridCol w="1198590">
                  <a:extLst>
                    <a:ext uri="{9D8B030D-6E8A-4147-A177-3AD203B41FA5}">
                      <a16:colId xmlns:a16="http://schemas.microsoft.com/office/drawing/2014/main" val="3022684104"/>
                    </a:ext>
                  </a:extLst>
                </a:gridCol>
                <a:gridCol w="776673">
                  <a:extLst>
                    <a:ext uri="{9D8B030D-6E8A-4147-A177-3AD203B41FA5}">
                      <a16:colId xmlns:a16="http://schemas.microsoft.com/office/drawing/2014/main" val="814757374"/>
                    </a:ext>
                  </a:extLst>
                </a:gridCol>
              </a:tblGrid>
              <a:tr h="358967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ar-SA" sz="15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ضخامت</a:t>
                      </a:r>
                      <a:r>
                        <a:rPr lang="fa-IR" sz="15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(</a:t>
                      </a:r>
                      <a:r>
                        <a:rPr lang="ar-SA" sz="15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میلی متر</a:t>
                      </a:r>
                      <a:r>
                        <a:rPr lang="fa-IR" sz="15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)</a:t>
                      </a:r>
                      <a:endParaRPr lang="ar-SA" sz="1500" b="1" i="0" u="none" strike="noStrike" kern="1200" dirty="0">
                        <a:solidFill>
                          <a:srgbClr val="252525"/>
                        </a:solidFill>
                        <a:effectLst/>
                        <a:latin typeface="Times New Roman"/>
                        <a:ea typeface="+mn-ea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ar-SA" sz="15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لایه پوشش بالایی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ar-SA" sz="15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لایه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ar-SA" sz="15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عرض</a:t>
                      </a:r>
                      <a:r>
                        <a:rPr lang="en-US" sz="15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 )</a:t>
                      </a:r>
                      <a:r>
                        <a:rPr lang="ar-SA" sz="15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سانتیمتر</a:t>
                      </a:r>
                      <a:r>
                        <a:rPr lang="en-US" sz="15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(</a:t>
                      </a:r>
                      <a:r>
                        <a:rPr lang="ar-SA" sz="15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 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ar-SA" sz="15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نوع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ar-SA" sz="1500" b="1" i="0" u="none" strike="noStrike" kern="1200" dirty="0">
                          <a:solidFill>
                            <a:srgbClr val="252525"/>
                          </a:solidFill>
                          <a:effectLst/>
                          <a:latin typeface="Times New Roman"/>
                          <a:ea typeface="+mn-ea"/>
                          <a:cs typeface="B Titr" panose="00000700000000000000" pitchFamily="2" charset="-78"/>
                        </a:rPr>
                        <a:t>کد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216743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9.7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20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EP500/4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N1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094324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9.7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30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EP500/4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N2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5737639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9.7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EP500/4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N3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220604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9.7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50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EP500/4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N4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83885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9.7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60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EP500/4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N5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4696486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9.7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65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EP500/4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N6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820441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9.7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80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EP500/4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N7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8904192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9.7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100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EP500/4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N8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0634412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9.7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120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EP500/4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N9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023033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9.7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150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EP500/4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N10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0419946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6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2.5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2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50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EP250/2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N11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7436871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6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2.5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2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60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EP250/2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N12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415666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6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2.5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2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80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EP250/2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N13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3404655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6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2.5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2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100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EP250/2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N14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238483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6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2.5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2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120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EP250/2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N15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944151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6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2.5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2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150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EP250/2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N16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167433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80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EP800/5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N17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382418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100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EP800/5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N18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12716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120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EP800/5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N19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747556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12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6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80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EP630/4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N20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3108432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12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6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100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EP630/4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N21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68410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12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6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120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EP630/4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N22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2117607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8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3.5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3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80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EP400/3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N23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9834538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8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3.5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3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100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EP400/3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N24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601353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8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3.5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3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120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EP400/3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N25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294124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8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3.5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3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140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EP400/3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N26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894047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9.7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50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 EP500/4 </a:t>
                      </a:r>
                      <a:r>
                        <a:rPr lang="ar-SA" sz="1300" u="none" strike="noStrike" baseline="0" dirty="0"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آجدار</a:t>
                      </a:r>
                      <a:endParaRPr lang="ar-SA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N27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3756990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9.7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60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EP500/4</a:t>
                      </a:r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ar-SA" sz="1300" u="none" strike="noStrike" baseline="0" dirty="0"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آجدار</a:t>
                      </a:r>
                      <a:endParaRPr lang="ar-SA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N28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064590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9.7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65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EP500/4</a:t>
                      </a:r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ar-SA" sz="1300" u="none" strike="noStrike" baseline="0" dirty="0"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آجدار</a:t>
                      </a:r>
                      <a:endParaRPr lang="ar-SA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N29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1048150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9.7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80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EP500/4</a:t>
                      </a:r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ar-SA" sz="1300" u="none" strike="noStrike" baseline="0" dirty="0"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آجدار</a:t>
                      </a:r>
                      <a:endParaRPr lang="ar-SA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N30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659395"/>
                  </a:ext>
                </a:extLst>
              </a:tr>
              <a:tr h="231182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9.7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100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Mitra" panose="00000400000000000000" pitchFamily="2" charset="-78"/>
                        </a:rPr>
                        <a:t> EP500/4</a:t>
                      </a:r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</a:t>
                      </a:r>
                      <a:r>
                        <a:rPr lang="ar-SA" sz="1300" u="none" strike="noStrike" baseline="0" dirty="0"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آجدار</a:t>
                      </a:r>
                      <a:endParaRPr lang="ar-SA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N31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251420"/>
                  </a:ext>
                </a:extLst>
              </a:tr>
              <a:tr h="192971"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9.7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4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7280" rtl="1" eaLnBrk="1" fontAlgn="ctr" latinLnBrk="0" hangingPunct="1"/>
                      <a:r>
                        <a:rPr lang="en-US" sz="1300" u="none" strike="noStrike" kern="1200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B Titr" panose="00000700000000000000" pitchFamily="2" charset="-78"/>
                        </a:rPr>
                        <a:t>120</a:t>
                      </a: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 EP500/4 </a:t>
                      </a:r>
                      <a:r>
                        <a:rPr lang="ar-SA" sz="1300" u="none" strike="noStrike" baseline="0" dirty="0">
                          <a:effectLst/>
                          <a:latin typeface="Times New Roman" panose="02020603050405020304" pitchFamily="18" charset="0"/>
                          <a:cs typeface="B Mitra" panose="00000400000000000000" pitchFamily="2" charset="-78"/>
                        </a:rPr>
                        <a:t>آجدار</a:t>
                      </a:r>
                      <a:endParaRPr lang="ar-SA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Mitra" panose="000004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 fontAlgn="ctr"/>
                      <a:r>
                        <a:rPr lang="en-US" sz="1300" u="none" strike="noStrike" baseline="0" dirty="0">
                          <a:effectLst/>
                          <a:latin typeface="Times New Roman" panose="02020603050405020304" pitchFamily="18" charset="0"/>
                          <a:cs typeface="B Titr" panose="00000700000000000000" pitchFamily="2" charset="-78"/>
                        </a:rPr>
                        <a:t>N32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B Titr" panose="00000700000000000000" pitchFamily="2" charset="-78"/>
                      </a:endParaRPr>
                    </a:p>
                  </a:txBody>
                  <a:tcPr marL="2688" marR="2688" marT="2688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25419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78CC40B-7B53-CF3D-B0FA-59E050113BE2}"/>
              </a:ext>
            </a:extLst>
          </p:cNvPr>
          <p:cNvSpPr txBox="1"/>
          <p:nvPr/>
        </p:nvSpPr>
        <p:spPr>
          <a:xfrm>
            <a:off x="1784316" y="121053"/>
            <a:ext cx="442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>
                <a:solidFill>
                  <a:srgbClr val="FF0000"/>
                </a:solidFill>
                <a:cs typeface="B Titr" panose="00000700000000000000" pitchFamily="2" charset="-78"/>
              </a:rPr>
              <a:t>نوار نقاله چهار ستاره </a:t>
            </a:r>
            <a:endParaRPr lang="en-US" sz="2800" dirty="0">
              <a:solidFill>
                <a:srgbClr val="FF0000"/>
              </a:solidFill>
              <a:cs typeface="B Titr" panose="00000700000000000000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DB4BCC-04AE-55C5-B9BF-9108EF8D2A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4910" y="664224"/>
            <a:ext cx="1196363" cy="1110384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glow rad="63500">
              <a:schemeClr val="bg2">
                <a:alpha val="40000"/>
              </a:schemeClr>
            </a:glo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86A6F5-1AF3-A416-24E6-A61422D1A2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02" y="644273"/>
            <a:ext cx="1196364" cy="11963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069C881-B13D-B828-D700-66F1FFF2BA3C}"/>
              </a:ext>
            </a:extLst>
          </p:cNvPr>
          <p:cNvGrpSpPr/>
          <p:nvPr/>
        </p:nvGrpSpPr>
        <p:grpSpPr>
          <a:xfrm>
            <a:off x="1917044" y="11410742"/>
            <a:ext cx="2882950" cy="805565"/>
            <a:chOff x="4601871" y="5955877"/>
            <a:chExt cx="2882950" cy="8055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38CAA75-0E7B-0880-950C-0A00B15AC4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871" y="5955877"/>
              <a:ext cx="805565" cy="805565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76337A-966B-F112-9919-B5406D22D3C2}"/>
                </a:ext>
              </a:extLst>
            </p:cNvPr>
            <p:cNvSpPr txBox="1"/>
            <p:nvPr/>
          </p:nvSpPr>
          <p:spPr>
            <a:xfrm>
              <a:off x="5131818" y="6338258"/>
              <a:ext cx="23530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pc="300" dirty="0">
                  <a:solidFill>
                    <a:srgbClr val="FF0000"/>
                  </a:solidFill>
                  <a:latin typeface="思源宋体 CN Light" panose="02020300000000000000" pitchFamily="18" charset="-122"/>
                  <a:ea typeface="思源宋体 CN Light" panose="02020300000000000000" pitchFamily="18" charset="-122"/>
                  <a:cs typeface="B Titr" panose="00000700000000000000" pitchFamily="2" charset="-78"/>
                </a:rPr>
                <a:t>masoomiyan.ir</a:t>
              </a:r>
              <a:endParaRPr lang="zh-CN" altLang="en-US" spc="300" dirty="0">
                <a:solidFill>
                  <a:srgbClr val="FF0000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  <a:cs typeface="B Titr" panose="00000700000000000000" pitchFamily="2" charset="-78"/>
              </a:endParaRPr>
            </a:p>
          </p:txBody>
        </p:sp>
      </p:grpSp>
      <p:sp>
        <p:nvSpPr>
          <p:cNvPr id="10" name="矩形: 圆角 26">
            <a:extLst>
              <a:ext uri="{FF2B5EF4-FFF2-40B4-BE49-F238E27FC236}">
                <a16:creationId xmlns:a16="http://schemas.microsoft.com/office/drawing/2014/main" id="{71C05B37-5DBA-C669-2E99-DDCCAA1D9013}"/>
              </a:ext>
            </a:extLst>
          </p:cNvPr>
          <p:cNvSpPr/>
          <p:nvPr/>
        </p:nvSpPr>
        <p:spPr>
          <a:xfrm>
            <a:off x="1663436" y="790723"/>
            <a:ext cx="3452604" cy="92848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0000"/>
              </a:gs>
              <a:gs pos="17000">
                <a:schemeClr val="bg1">
                  <a:alpha val="80000"/>
                </a:schemeClr>
              </a:gs>
              <a:gs pos="100000">
                <a:srgbClr val="FF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dirty="0">
                <a:solidFill>
                  <a:schemeClr val="tx1"/>
                </a:solidFill>
                <a:cs typeface="B Titr" panose="00000700000000000000" pitchFamily="2" charset="-78"/>
              </a:rPr>
              <a:t>برای استلام  قیمت می توانید بارکد را اسکن کنید یا به وب سایت ما مراجعه کنید. </a:t>
            </a:r>
            <a:r>
              <a:rPr lang="en-US" sz="1600" dirty="0">
                <a:solidFill>
                  <a:schemeClr val="tx1"/>
                </a:solidFill>
                <a:cs typeface="B Titr" panose="00000700000000000000" pitchFamily="2" charset="-78"/>
              </a:rPr>
              <a:t>www.masoomiyan.ir</a:t>
            </a:r>
          </a:p>
        </p:txBody>
      </p:sp>
    </p:spTree>
    <p:extLst>
      <p:ext uri="{BB962C8B-B14F-4D97-AF65-F5344CB8AC3E}">
        <p14:creationId xmlns:p14="http://schemas.microsoft.com/office/powerpoint/2010/main" val="3275339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94FC49-862D-63E0-8BFB-2A9E2E3D6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271" y="8605520"/>
            <a:ext cx="3426271" cy="26547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EA44E2-A202-5D1A-F465-06CAB9509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8" y="8512188"/>
            <a:ext cx="3426271" cy="2774960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D58E066-5CF4-295E-7378-E4A3CAD862E2}"/>
              </a:ext>
            </a:extLst>
          </p:cNvPr>
          <p:cNvGrpSpPr/>
          <p:nvPr/>
        </p:nvGrpSpPr>
        <p:grpSpPr>
          <a:xfrm>
            <a:off x="1987525" y="11405114"/>
            <a:ext cx="2882950" cy="805565"/>
            <a:chOff x="4601871" y="5955877"/>
            <a:chExt cx="2882950" cy="8055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7D3C7D-02A0-EB86-F486-0360653C69C0}"/>
                </a:ext>
              </a:extLst>
            </p:cNvPr>
            <p:cNvSpPr txBox="1"/>
            <p:nvPr/>
          </p:nvSpPr>
          <p:spPr>
            <a:xfrm>
              <a:off x="5131818" y="6338258"/>
              <a:ext cx="235300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pc="300" dirty="0">
                  <a:solidFill>
                    <a:srgbClr val="FF0000"/>
                  </a:solidFill>
                  <a:latin typeface="思源宋体 CN Light" panose="02020300000000000000" pitchFamily="18" charset="-122"/>
                  <a:ea typeface="思源宋体 CN Light" panose="02020300000000000000" pitchFamily="18" charset="-122"/>
                  <a:cs typeface="B Titr" panose="00000700000000000000" pitchFamily="2" charset="-78"/>
                </a:rPr>
                <a:t>masoomiyan.ir</a:t>
              </a:r>
              <a:endParaRPr lang="zh-CN" altLang="en-US" spc="300" dirty="0">
                <a:solidFill>
                  <a:srgbClr val="FF0000"/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  <a:cs typeface="B Titr" panose="00000700000000000000" pitchFamily="2" charset="-78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CF21990-EBAB-AFC4-D931-25456F6BF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01871" y="5955877"/>
              <a:ext cx="805565" cy="805565"/>
            </a:xfrm>
            <a:prstGeom prst="rect">
              <a:avLst/>
            </a:prstGeom>
          </p:spPr>
        </p:pic>
      </p:grp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9DE44DA-5119-1656-DF4A-E3072AE9FB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5791815"/>
              </p:ext>
            </p:extLst>
          </p:nvPr>
        </p:nvGraphicFramePr>
        <p:xfrm>
          <a:off x="1296043" y="745892"/>
          <a:ext cx="1705853" cy="21079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5853">
                  <a:extLst>
                    <a:ext uri="{9D8B030D-6E8A-4147-A177-3AD203B41FA5}">
                      <a16:colId xmlns:a16="http://schemas.microsoft.com/office/drawing/2014/main" val="2268473446"/>
                    </a:ext>
                  </a:extLst>
                </a:gridCol>
              </a:tblGrid>
              <a:tr h="619999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Far.Roya" panose="00000700000000000000" pitchFamily="2" charset="-78"/>
                          <a:cs typeface="B Titr" panose="00000700000000000000" pitchFamily="2" charset="-78"/>
                        </a:rPr>
                        <a:t>پیچ و مهره</a:t>
                      </a:r>
                      <a:endParaRPr lang="ar-SA" sz="20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D0CECE"/>
                        </a:highlight>
                        <a:latin typeface="Far.Roya" panose="00000700000000000000" pitchFamily="2" charset="-78"/>
                        <a:cs typeface="B Titr" panose="00000700000000000000" pitchFamily="2" charset="-78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840824"/>
                  </a:ext>
                </a:extLst>
              </a:tr>
              <a:tr h="371999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2000" u="none" strike="noStrike" dirty="0">
                          <a:effectLst/>
                          <a:cs typeface="B Titr" panose="00000700000000000000" pitchFamily="2" charset="-78"/>
                        </a:rPr>
                        <a:t>شماره</a:t>
                      </a:r>
                      <a:endParaRPr lang="ar-S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168439"/>
                  </a:ext>
                </a:extLst>
              </a:tr>
              <a:tr h="3719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401608"/>
                  </a:ext>
                </a:extLst>
              </a:tr>
              <a:tr h="3719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481381"/>
                  </a:ext>
                </a:extLst>
              </a:tr>
              <a:tr h="37199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5980999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F726294-0B57-9ACC-FB00-522CD1BC37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540165"/>
              </p:ext>
            </p:extLst>
          </p:nvPr>
        </p:nvGraphicFramePr>
        <p:xfrm>
          <a:off x="3885599" y="745892"/>
          <a:ext cx="1969752" cy="49137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9752">
                  <a:extLst>
                    <a:ext uri="{9D8B030D-6E8A-4147-A177-3AD203B41FA5}">
                      <a16:colId xmlns:a16="http://schemas.microsoft.com/office/drawing/2014/main" val="3555210704"/>
                    </a:ext>
                  </a:extLst>
                </a:gridCol>
              </a:tblGrid>
              <a:tr h="921618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2000" u="none" strike="noStrike" dirty="0">
                          <a:effectLst/>
                          <a:cs typeface="B Titr" panose="00000700000000000000" pitchFamily="2" charset="-78"/>
                        </a:rPr>
                        <a:t> قاشقک پلاستیکی و  فلزی</a:t>
                      </a: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7430632"/>
                  </a:ext>
                </a:extLst>
              </a:tr>
              <a:tr h="332677">
                <a:tc>
                  <a:txBody>
                    <a:bodyPr/>
                    <a:lstStyle/>
                    <a:p>
                      <a:pPr algn="ctr" rtl="1" fontAlgn="b"/>
                      <a:r>
                        <a:rPr lang="ar-SA" sz="2000" u="none" strike="noStrike" dirty="0">
                          <a:effectLst/>
                          <a:cs typeface="B Titr" panose="00000700000000000000" pitchFamily="2" charset="-78"/>
                        </a:rPr>
                        <a:t>شماره</a:t>
                      </a:r>
                      <a:endParaRPr lang="ar-SA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B Titr" panose="00000700000000000000" pitchFamily="2" charset="-78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680954"/>
                  </a:ext>
                </a:extLst>
              </a:tr>
              <a:tr h="33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501918"/>
                  </a:ext>
                </a:extLst>
              </a:tr>
              <a:tr h="33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3420992"/>
                  </a:ext>
                </a:extLst>
              </a:tr>
              <a:tr h="33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4760335"/>
                  </a:ext>
                </a:extLst>
              </a:tr>
              <a:tr h="33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74293"/>
                  </a:ext>
                </a:extLst>
              </a:tr>
              <a:tr h="33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037520"/>
                  </a:ext>
                </a:extLst>
              </a:tr>
              <a:tr h="33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484246"/>
                  </a:ext>
                </a:extLst>
              </a:tr>
              <a:tr h="33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429668"/>
                  </a:ext>
                </a:extLst>
              </a:tr>
              <a:tr h="33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126100"/>
                  </a:ext>
                </a:extLst>
              </a:tr>
              <a:tr h="33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58092"/>
                  </a:ext>
                </a:extLst>
              </a:tr>
              <a:tr h="33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783303"/>
                  </a:ext>
                </a:extLst>
              </a:tr>
              <a:tr h="3326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9908562"/>
                  </a:ext>
                </a:extLst>
              </a:tr>
            </a:tbl>
          </a:graphicData>
        </a:graphic>
      </p:graphicFrame>
      <p:sp>
        <p:nvSpPr>
          <p:cNvPr id="16" name="Flowchart: Multidocument 15">
            <a:extLst>
              <a:ext uri="{FF2B5EF4-FFF2-40B4-BE49-F238E27FC236}">
                <a16:creationId xmlns:a16="http://schemas.microsoft.com/office/drawing/2014/main" id="{1E095138-FA2B-D0F9-FC88-D664C6E52D8E}"/>
              </a:ext>
            </a:extLst>
          </p:cNvPr>
          <p:cNvSpPr/>
          <p:nvPr/>
        </p:nvSpPr>
        <p:spPr>
          <a:xfrm>
            <a:off x="688717" y="3883400"/>
            <a:ext cx="2268871" cy="2107995"/>
          </a:xfrm>
          <a:prstGeom prst="flowChartMultidocumen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bg1"/>
              </a:solidFill>
              <a:cs typeface="B Titr" panose="00000700000000000000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5CF3B3-EF2B-AEC5-53A5-4CD09ABBB20C}"/>
              </a:ext>
            </a:extLst>
          </p:cNvPr>
          <p:cNvSpPr txBox="1"/>
          <p:nvPr/>
        </p:nvSpPr>
        <p:spPr>
          <a:xfrm>
            <a:off x="2148970" y="0"/>
            <a:ext cx="5138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>
                <a:solidFill>
                  <a:srgbClr val="FF0000"/>
                </a:solidFill>
                <a:cs typeface="B Titr" panose="00000700000000000000" pitchFamily="2" charset="-78"/>
              </a:rPr>
              <a:t>قاشقک و پیچ و مهره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8291EC3-35D7-D2BD-9C6A-EBBEDDE5D6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9" y="4596186"/>
            <a:ext cx="6858000" cy="4572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D7B0E2D-5CC8-2042-084B-8F3E0F8A68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6" y="4331973"/>
            <a:ext cx="1246623" cy="1246623"/>
          </a:xfrm>
          <a:prstGeom prst="rect">
            <a:avLst/>
          </a:prstGeom>
        </p:spPr>
      </p:pic>
      <p:sp>
        <p:nvSpPr>
          <p:cNvPr id="9" name="矩形: 圆角 26">
            <a:extLst>
              <a:ext uri="{FF2B5EF4-FFF2-40B4-BE49-F238E27FC236}">
                <a16:creationId xmlns:a16="http://schemas.microsoft.com/office/drawing/2014/main" id="{EE871688-6DBA-8C76-1CA6-D0FA2DF714A4}"/>
              </a:ext>
            </a:extLst>
          </p:cNvPr>
          <p:cNvSpPr/>
          <p:nvPr/>
        </p:nvSpPr>
        <p:spPr>
          <a:xfrm>
            <a:off x="422667" y="2909771"/>
            <a:ext cx="3452604" cy="92848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FF0000"/>
              </a:gs>
              <a:gs pos="17000">
                <a:schemeClr val="bg1">
                  <a:alpha val="80000"/>
                </a:schemeClr>
              </a:gs>
              <a:gs pos="100000">
                <a:srgbClr val="FF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600" dirty="0">
                <a:solidFill>
                  <a:schemeClr val="tx1"/>
                </a:solidFill>
                <a:cs typeface="B Titr" panose="00000700000000000000" pitchFamily="2" charset="-78"/>
              </a:rPr>
              <a:t>برای استلام  قیمت می توانید بارکد را اسکن کنید یا به وب سایت ما مراجعه کنید. </a:t>
            </a:r>
            <a:r>
              <a:rPr lang="en-US" sz="1600" dirty="0">
                <a:solidFill>
                  <a:schemeClr val="tx1"/>
                </a:solidFill>
                <a:cs typeface="B Titr" panose="00000700000000000000" pitchFamily="2" charset="-78"/>
              </a:rPr>
              <a:t>www.masoomiyan.ir</a:t>
            </a:r>
          </a:p>
        </p:txBody>
      </p:sp>
    </p:spTree>
    <p:extLst>
      <p:ext uri="{BB962C8B-B14F-4D97-AF65-F5344CB8AC3E}">
        <p14:creationId xmlns:p14="http://schemas.microsoft.com/office/powerpoint/2010/main" val="3809493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:p15="http://schemas.microsoft.com/office/powerpoint/2012/main" xmlns:p14="http://schemas.microsoft.com/office/powerpoint/2010/main" xmlns:a14="http://schemas.microsoft.com/office/drawing/2010/main" xmlns:wp="http://schemas.openxmlformats.org/drawingml/2006/wordprocessingDrawing" xmlns:w="http://schemas.openxmlformats.org/wordprocessingml/2006/main" xmlns:m="http://schemas.openxmlformats.org/officeDocument/2006/math" xmlns="">
      <p:transition spd="slow" advTm="300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2.6 unknown"/>
  <p:tag name="AS_RELEASE_DATE" val="2021.11.30"/>
  <p:tag name="AS_TITLE" val="Aspose.Slides for Java"/>
  <p:tag name="AS_VERSION" val="21.1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2475</TotalTime>
  <Words>1246</Words>
  <Application>Microsoft Office PowerPoint</Application>
  <PresentationFormat>Widescreen</PresentationFormat>
  <Paragraphs>525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等线</vt:lpstr>
      <vt:lpstr>思源宋体 CN Heavy</vt:lpstr>
      <vt:lpstr>思源宋体 CN Light</vt:lpstr>
      <vt:lpstr>思源宋体 Heavy</vt:lpstr>
      <vt:lpstr>思源黑体 CN Normal</vt:lpstr>
      <vt:lpstr>Arial</vt:lpstr>
      <vt:lpstr>B Mitra</vt:lpstr>
      <vt:lpstr>b titr</vt:lpstr>
      <vt:lpstr>b titr</vt:lpstr>
      <vt:lpstr>Calibri</vt:lpstr>
      <vt:lpstr>Calibri Light</vt:lpstr>
      <vt:lpstr>Far.Roya</vt:lpstr>
      <vt:lpstr>Shabnam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子雨</dc:creator>
  <cp:lastModifiedBy>makan masumian</cp:lastModifiedBy>
  <cp:revision>120</cp:revision>
  <dcterms:created xsi:type="dcterms:W3CDTF">2022-07-03T07:09:28Z</dcterms:created>
  <dcterms:modified xsi:type="dcterms:W3CDTF">2025-03-12T07:13:48Z</dcterms:modified>
</cp:coreProperties>
</file>